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92"/>
  </p:notesMasterIdLst>
  <p:handoutMasterIdLst>
    <p:handoutMasterId r:id="rId93"/>
  </p:handoutMasterIdLst>
  <p:sldIdLst>
    <p:sldId id="256" r:id="rId5"/>
    <p:sldId id="257" r:id="rId6"/>
    <p:sldId id="459" r:id="rId7"/>
    <p:sldId id="502" r:id="rId8"/>
    <p:sldId id="503" r:id="rId9"/>
    <p:sldId id="422" r:id="rId10"/>
    <p:sldId id="423" r:id="rId11"/>
    <p:sldId id="462" r:id="rId12"/>
    <p:sldId id="329" r:id="rId13"/>
    <p:sldId id="463" r:id="rId14"/>
    <p:sldId id="471" r:id="rId15"/>
    <p:sldId id="473" r:id="rId16"/>
    <p:sldId id="475" r:id="rId17"/>
    <p:sldId id="474" r:id="rId18"/>
    <p:sldId id="424" r:id="rId19"/>
    <p:sldId id="330" r:id="rId20"/>
    <p:sldId id="439" r:id="rId21"/>
    <p:sldId id="476" r:id="rId22"/>
    <p:sldId id="334" r:id="rId23"/>
    <p:sldId id="335" r:id="rId24"/>
    <p:sldId id="336" r:id="rId25"/>
    <p:sldId id="477" r:id="rId26"/>
    <p:sldId id="465" r:id="rId27"/>
    <p:sldId id="425" r:id="rId28"/>
    <p:sldId id="460" r:id="rId29"/>
    <p:sldId id="426" r:id="rId30"/>
    <p:sldId id="427" r:id="rId31"/>
    <p:sldId id="467" r:id="rId32"/>
    <p:sldId id="428" r:id="rId33"/>
    <p:sldId id="429" r:id="rId34"/>
    <p:sldId id="496" r:id="rId35"/>
    <p:sldId id="331" r:id="rId36"/>
    <p:sldId id="497" r:id="rId37"/>
    <p:sldId id="498" r:id="rId38"/>
    <p:sldId id="271" r:id="rId39"/>
    <p:sldId id="434" r:id="rId40"/>
    <p:sldId id="435" r:id="rId41"/>
    <p:sldId id="466" r:id="rId42"/>
    <p:sldId id="446" r:id="rId43"/>
    <p:sldId id="328" r:id="rId44"/>
    <p:sldId id="447" r:id="rId45"/>
    <p:sldId id="448" r:id="rId46"/>
    <p:sldId id="449" r:id="rId47"/>
    <p:sldId id="458" r:id="rId48"/>
    <p:sldId id="354" r:id="rId49"/>
    <p:sldId id="375" r:id="rId50"/>
    <p:sldId id="438" r:id="rId51"/>
    <p:sldId id="440" r:id="rId52"/>
    <p:sldId id="464" r:id="rId53"/>
    <p:sldId id="437" r:id="rId54"/>
    <p:sldId id="327" r:id="rId55"/>
    <p:sldId id="337" r:id="rId56"/>
    <p:sldId id="469" r:id="rId57"/>
    <p:sldId id="430" r:id="rId58"/>
    <p:sldId id="431" r:id="rId59"/>
    <p:sldId id="432" r:id="rId60"/>
    <p:sldId id="441" r:id="rId61"/>
    <p:sldId id="442" r:id="rId62"/>
    <p:sldId id="443" r:id="rId63"/>
    <p:sldId id="444" r:id="rId64"/>
    <p:sldId id="445" r:id="rId65"/>
    <p:sldId id="499" r:id="rId66"/>
    <p:sldId id="450" r:id="rId67"/>
    <p:sldId id="453" r:id="rId68"/>
    <p:sldId id="454" r:id="rId69"/>
    <p:sldId id="483" r:id="rId70"/>
    <p:sldId id="484" r:id="rId71"/>
    <p:sldId id="485" r:id="rId72"/>
    <p:sldId id="378" r:id="rId73"/>
    <p:sldId id="478" r:id="rId74"/>
    <p:sldId id="480" r:id="rId75"/>
    <p:sldId id="479" r:id="rId76"/>
    <p:sldId id="481" r:id="rId77"/>
    <p:sldId id="482" r:id="rId78"/>
    <p:sldId id="500" r:id="rId79"/>
    <p:sldId id="501" r:id="rId80"/>
    <p:sldId id="495" r:id="rId81"/>
    <p:sldId id="486" r:id="rId82"/>
    <p:sldId id="487" r:id="rId83"/>
    <p:sldId id="488" r:id="rId84"/>
    <p:sldId id="489" r:id="rId85"/>
    <p:sldId id="490" r:id="rId86"/>
    <p:sldId id="491" r:id="rId87"/>
    <p:sldId id="492" r:id="rId88"/>
    <p:sldId id="493" r:id="rId89"/>
    <p:sldId id="494" r:id="rId90"/>
    <p:sldId id="268" r:id="rId9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nyi-Tóth Ando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0000FF"/>
    <a:srgbClr val="FF0000"/>
    <a:srgbClr val="1E4571"/>
    <a:srgbClr val="7030A0"/>
    <a:srgbClr val="0451A5"/>
    <a:srgbClr val="2BBCF0"/>
    <a:srgbClr val="DDDDDD"/>
    <a:srgbClr val="FC42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Közepesen sötét stílus 2 – 6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éma alapján készült stílus 1 – 6. jelölőszín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Közepesen sötét stílus 4 – 6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Közepesen sötét stílus 1 – 6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6712" autoAdjust="0"/>
  </p:normalViewPr>
  <p:slideViewPr>
    <p:cSldViewPr snapToGrid="0">
      <p:cViewPr varScale="1">
        <p:scale>
          <a:sx n="101" d="100"/>
          <a:sy n="101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7387C526-D35B-4245-B6D5-EFD79BD3B0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C495CD8-8C02-4ED0-A461-857DC179FF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C57726-71C0-484E-9A9B-B2C7E8E197D3}" type="datetimeFigureOut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BFF49F3-60CB-48C3-B63E-EEA5A0B99E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C352EA2-94E2-49F3-BEE0-137F8CCE9D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B88F49-E932-4AA7-92AB-5BF511946BE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AAD23B2-99C3-46A2-8D8B-9A2DBC1803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9273A6D-57F4-4B1A-8407-B109731914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FB06DA-7B2B-4195-9203-13C4EDA22C71}" type="datetimeFigureOut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4" name="Diakép helye 3">
            <a:extLst>
              <a:ext uri="{FF2B5EF4-FFF2-40B4-BE49-F238E27FC236}">
                <a16:creationId xmlns:a16="http://schemas.microsoft.com/office/drawing/2014/main" id="{B7F925CB-BD59-43DA-A96A-25A277DA8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u-HU" noProof="0"/>
          </a:p>
        </p:txBody>
      </p:sp>
      <p:sp>
        <p:nvSpPr>
          <p:cNvPr id="5" name="Jegyzetek helye 4">
            <a:extLst>
              <a:ext uri="{FF2B5EF4-FFF2-40B4-BE49-F238E27FC236}">
                <a16:creationId xmlns:a16="http://schemas.microsoft.com/office/drawing/2014/main" id="{EBE2CE41-CFF7-4C1B-AD7C-8BECA035B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72CD9F1-DD60-4615-956C-5FF432C375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5A77D50-AC9C-4911-9F19-BCDFE5B26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E26A077-D34E-4163-923F-64F86B9593F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iakép helye 1">
            <a:extLst>
              <a:ext uri="{FF2B5EF4-FFF2-40B4-BE49-F238E27FC236}">
                <a16:creationId xmlns:a16="http://schemas.microsoft.com/office/drawing/2014/main" id="{8C37E834-2992-4D89-876A-51D5954E3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Jegyzetek helye 2">
            <a:extLst>
              <a:ext uri="{FF2B5EF4-FFF2-40B4-BE49-F238E27FC236}">
                <a16:creationId xmlns:a16="http://schemas.microsoft.com/office/drawing/2014/main" id="{151D5D3A-FCA8-4DCE-838D-F23C17240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0244" name="Dia számának helye 3">
            <a:extLst>
              <a:ext uri="{FF2B5EF4-FFF2-40B4-BE49-F238E27FC236}">
                <a16:creationId xmlns:a16="http://schemas.microsoft.com/office/drawing/2014/main" id="{7DF8D666-48E6-4B98-A9F4-9AEFD99DB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ED2C4F-2592-4BDB-8AF4-753AE36399F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Diakép helye 1">
            <a:extLst>
              <a:ext uri="{FF2B5EF4-FFF2-40B4-BE49-F238E27FC236}">
                <a16:creationId xmlns:a16="http://schemas.microsoft.com/office/drawing/2014/main" id="{879DE466-86CE-40BE-A8C1-EFA22F30E6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Jegyzetek helye 2">
            <a:extLst>
              <a:ext uri="{FF2B5EF4-FFF2-40B4-BE49-F238E27FC236}">
                <a16:creationId xmlns:a16="http://schemas.microsoft.com/office/drawing/2014/main" id="{9C8EBF71-825A-4FDB-AC79-238DD84140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32100" name="Dia számának helye 3">
            <a:extLst>
              <a:ext uri="{FF2B5EF4-FFF2-40B4-BE49-F238E27FC236}">
                <a16:creationId xmlns:a16="http://schemas.microsoft.com/office/drawing/2014/main" id="{052AF300-6CC9-4C0F-9F9E-5A92042729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DC7FC-F42F-4763-A433-A8CD1ED21960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8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Diakép helye 1">
            <a:extLst>
              <a:ext uri="{FF2B5EF4-FFF2-40B4-BE49-F238E27FC236}">
                <a16:creationId xmlns:a16="http://schemas.microsoft.com/office/drawing/2014/main" id="{A89DB94F-CB2C-4867-AD22-919807A1E1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Jegyzetek helye 2">
            <a:extLst>
              <a:ext uri="{FF2B5EF4-FFF2-40B4-BE49-F238E27FC236}">
                <a16:creationId xmlns:a16="http://schemas.microsoft.com/office/drawing/2014/main" id="{1096728A-B96B-4460-917E-900C50876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 dirty="0"/>
          </a:p>
        </p:txBody>
      </p:sp>
      <p:sp>
        <p:nvSpPr>
          <p:cNvPr id="134148" name="Dia számának helye 3">
            <a:extLst>
              <a:ext uri="{FF2B5EF4-FFF2-40B4-BE49-F238E27FC236}">
                <a16:creationId xmlns:a16="http://schemas.microsoft.com/office/drawing/2014/main" id="{D0CD5419-0550-49F3-BDA7-E54D43E35A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17A867-5E0B-4BC7-9279-FD177E5B7B9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5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Diakép helye 1">
            <a:extLst>
              <a:ext uri="{FF2B5EF4-FFF2-40B4-BE49-F238E27FC236}">
                <a16:creationId xmlns:a16="http://schemas.microsoft.com/office/drawing/2014/main" id="{360C43B2-75F0-49C7-96FD-4BEFB98112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Jegyzetek helye 2">
            <a:extLst>
              <a:ext uri="{FF2B5EF4-FFF2-40B4-BE49-F238E27FC236}">
                <a16:creationId xmlns:a16="http://schemas.microsoft.com/office/drawing/2014/main" id="{3609359F-4D37-45D2-BFEF-98BC7BB8C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93540" name="Dia számának helye 3">
            <a:extLst>
              <a:ext uri="{FF2B5EF4-FFF2-40B4-BE49-F238E27FC236}">
                <a16:creationId xmlns:a16="http://schemas.microsoft.com/office/drawing/2014/main" id="{38814795-B3DA-4BC9-8F58-EA840524C7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07D9D8-2534-4FD1-964C-119AE2ABED08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22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Diakép helye 1">
            <a:extLst>
              <a:ext uri="{FF2B5EF4-FFF2-40B4-BE49-F238E27FC236}">
                <a16:creationId xmlns:a16="http://schemas.microsoft.com/office/drawing/2014/main" id="{60421010-4E94-4C7B-ACF1-778B663244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Jegyzetek helye 2">
            <a:extLst>
              <a:ext uri="{FF2B5EF4-FFF2-40B4-BE49-F238E27FC236}">
                <a16:creationId xmlns:a16="http://schemas.microsoft.com/office/drawing/2014/main" id="{A60FE1A5-1B1C-4FBD-997F-A6A1CA238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38244" name="Dia számának helye 3">
            <a:extLst>
              <a:ext uri="{FF2B5EF4-FFF2-40B4-BE49-F238E27FC236}">
                <a16:creationId xmlns:a16="http://schemas.microsoft.com/office/drawing/2014/main" id="{F5A2E2EF-4AC0-43AC-B775-DB95329C21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4848F77-82CE-4556-8104-ED49DD7D9264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097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Diakép helye 1">
            <a:extLst>
              <a:ext uri="{FF2B5EF4-FFF2-40B4-BE49-F238E27FC236}">
                <a16:creationId xmlns:a16="http://schemas.microsoft.com/office/drawing/2014/main" id="{516F9329-EBA0-4095-A363-14163BFAFA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Jegyzetek helye 2">
            <a:extLst>
              <a:ext uri="{FF2B5EF4-FFF2-40B4-BE49-F238E27FC236}">
                <a16:creationId xmlns:a16="http://schemas.microsoft.com/office/drawing/2014/main" id="{27D72AD8-0F2C-4EE5-BE7F-C1968583B6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0292" name="Dia számának helye 3">
            <a:extLst>
              <a:ext uri="{FF2B5EF4-FFF2-40B4-BE49-F238E27FC236}">
                <a16:creationId xmlns:a16="http://schemas.microsoft.com/office/drawing/2014/main" id="{FF8FB42A-C39A-41B9-8937-E14322F18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237B4D-1A45-434B-B5EA-A283821E0DE5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34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Diakép helye 1">
            <a:extLst>
              <a:ext uri="{FF2B5EF4-FFF2-40B4-BE49-F238E27FC236}">
                <a16:creationId xmlns:a16="http://schemas.microsoft.com/office/drawing/2014/main" id="{9E8D965B-7230-4193-9423-413CEE577F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Jegyzetek helye 2">
            <a:extLst>
              <a:ext uri="{FF2B5EF4-FFF2-40B4-BE49-F238E27FC236}">
                <a16:creationId xmlns:a16="http://schemas.microsoft.com/office/drawing/2014/main" id="{F5CA171E-F473-426E-8828-3D9AF6BC8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2340" name="Dia számának helye 3">
            <a:extLst>
              <a:ext uri="{FF2B5EF4-FFF2-40B4-BE49-F238E27FC236}">
                <a16:creationId xmlns:a16="http://schemas.microsoft.com/office/drawing/2014/main" id="{DDCE1853-EEE5-4E38-9B9A-32F57CCE05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7390BA2-6DF0-4387-8445-7DB4A7FC62F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01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Diakép helye 1">
            <a:extLst>
              <a:ext uri="{FF2B5EF4-FFF2-40B4-BE49-F238E27FC236}">
                <a16:creationId xmlns:a16="http://schemas.microsoft.com/office/drawing/2014/main" id="{516F9329-EBA0-4095-A363-14163BFAFA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Jegyzetek helye 2">
            <a:extLst>
              <a:ext uri="{FF2B5EF4-FFF2-40B4-BE49-F238E27FC236}">
                <a16:creationId xmlns:a16="http://schemas.microsoft.com/office/drawing/2014/main" id="{27D72AD8-0F2C-4EE5-BE7F-C1968583B6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0292" name="Dia számának helye 3">
            <a:extLst>
              <a:ext uri="{FF2B5EF4-FFF2-40B4-BE49-F238E27FC236}">
                <a16:creationId xmlns:a16="http://schemas.microsoft.com/office/drawing/2014/main" id="{FF8FB42A-C39A-41B9-8937-E14322F18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237B4D-1A45-434B-B5EA-A283821E0DE5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42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iakép helye 1">
            <a:extLst>
              <a:ext uri="{FF2B5EF4-FFF2-40B4-BE49-F238E27FC236}">
                <a16:creationId xmlns:a16="http://schemas.microsoft.com/office/drawing/2014/main" id="{01B25D96-03D0-44E7-BF83-D22BF4D06E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Jegyzetek helye 2">
            <a:extLst>
              <a:ext uri="{FF2B5EF4-FFF2-40B4-BE49-F238E27FC236}">
                <a16:creationId xmlns:a16="http://schemas.microsoft.com/office/drawing/2014/main" id="{7B74E9E3-2A85-4D31-979A-F6FA38BA1A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4388" name="Dia számának helye 3">
            <a:extLst>
              <a:ext uri="{FF2B5EF4-FFF2-40B4-BE49-F238E27FC236}">
                <a16:creationId xmlns:a16="http://schemas.microsoft.com/office/drawing/2014/main" id="{34AD4A3B-C961-48A9-913E-3713076F83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92EAD7D-652A-4EFD-AFAA-7862EE5FF7F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48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Diakép helye 1">
            <a:extLst>
              <a:ext uri="{FF2B5EF4-FFF2-40B4-BE49-F238E27FC236}">
                <a16:creationId xmlns:a16="http://schemas.microsoft.com/office/drawing/2014/main" id="{A5941D90-609C-4F3E-8780-BE3958DE8F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Jegyzetek helye 2">
            <a:extLst>
              <a:ext uri="{FF2B5EF4-FFF2-40B4-BE49-F238E27FC236}">
                <a16:creationId xmlns:a16="http://schemas.microsoft.com/office/drawing/2014/main" id="{F4D83968-FB8D-49E5-B92F-4CBFC7DBE7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6436" name="Dia számának helye 3">
            <a:extLst>
              <a:ext uri="{FF2B5EF4-FFF2-40B4-BE49-F238E27FC236}">
                <a16:creationId xmlns:a16="http://schemas.microsoft.com/office/drawing/2014/main" id="{1D7D2950-85B0-41B5-931D-FEF48FE931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C0F2B70-AFE5-44D5-8B6F-00C92C273C0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98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Diakép helye 1">
            <a:extLst>
              <a:ext uri="{FF2B5EF4-FFF2-40B4-BE49-F238E27FC236}">
                <a16:creationId xmlns:a16="http://schemas.microsoft.com/office/drawing/2014/main" id="{531D0C4F-65CB-46D1-8FB3-77F1045D22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Jegyzetek helye 2">
            <a:extLst>
              <a:ext uri="{FF2B5EF4-FFF2-40B4-BE49-F238E27FC236}">
                <a16:creationId xmlns:a16="http://schemas.microsoft.com/office/drawing/2014/main" id="{491C44DD-88BA-46C1-9140-A2A10A582B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8484" name="Dia számának helye 3">
            <a:extLst>
              <a:ext uri="{FF2B5EF4-FFF2-40B4-BE49-F238E27FC236}">
                <a16:creationId xmlns:a16="http://schemas.microsoft.com/office/drawing/2014/main" id="{7E8390D8-F86C-4753-9B1E-77F65DD52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C67AA97-6A13-4A6F-BCB3-000EDCF3615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08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iakép helye 1">
            <a:extLst>
              <a:ext uri="{FF2B5EF4-FFF2-40B4-BE49-F238E27FC236}">
                <a16:creationId xmlns:a16="http://schemas.microsoft.com/office/drawing/2014/main" id="{E04C26C2-8EF4-4BEC-B7BE-D6D357B293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Jegyzetek helye 2">
            <a:extLst>
              <a:ext uri="{FF2B5EF4-FFF2-40B4-BE49-F238E27FC236}">
                <a16:creationId xmlns:a16="http://schemas.microsoft.com/office/drawing/2014/main" id="{415A4B6C-5B58-4A96-8BAE-4310CC689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2292" name="Dia számának helye 3">
            <a:extLst>
              <a:ext uri="{FF2B5EF4-FFF2-40B4-BE49-F238E27FC236}">
                <a16:creationId xmlns:a16="http://schemas.microsoft.com/office/drawing/2014/main" id="{8A71D46F-F2E5-4EA1-BD3F-B4F87E158C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C9B3E6-06EC-4F09-9559-53CB78B9129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Diakép helye 1">
            <a:extLst>
              <a:ext uri="{FF2B5EF4-FFF2-40B4-BE49-F238E27FC236}">
                <a16:creationId xmlns:a16="http://schemas.microsoft.com/office/drawing/2014/main" id="{B1F594BA-0BEA-44F5-BC40-EE5BDBB3C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Jegyzetek helye 2">
            <a:extLst>
              <a:ext uri="{FF2B5EF4-FFF2-40B4-BE49-F238E27FC236}">
                <a16:creationId xmlns:a16="http://schemas.microsoft.com/office/drawing/2014/main" id="{5B96557D-2C2A-4A1D-9DE5-801E0B806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0532" name="Dia számának helye 3">
            <a:extLst>
              <a:ext uri="{FF2B5EF4-FFF2-40B4-BE49-F238E27FC236}">
                <a16:creationId xmlns:a16="http://schemas.microsoft.com/office/drawing/2014/main" id="{CF637F75-8AB7-4632-AF3B-260E5BF6BC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9BD35AA-AF39-4277-84F5-D5D7FC3B6DB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08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Diakép helye 1">
            <a:extLst>
              <a:ext uri="{FF2B5EF4-FFF2-40B4-BE49-F238E27FC236}">
                <a16:creationId xmlns:a16="http://schemas.microsoft.com/office/drawing/2014/main" id="{52D471CA-6ACF-4B22-875D-3FEBB20064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Jegyzetek helye 2">
            <a:extLst>
              <a:ext uri="{FF2B5EF4-FFF2-40B4-BE49-F238E27FC236}">
                <a16:creationId xmlns:a16="http://schemas.microsoft.com/office/drawing/2014/main" id="{96E2C748-BACF-49A6-9B47-52714C60B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2580" name="Dia számának helye 3">
            <a:extLst>
              <a:ext uri="{FF2B5EF4-FFF2-40B4-BE49-F238E27FC236}">
                <a16:creationId xmlns:a16="http://schemas.microsoft.com/office/drawing/2014/main" id="{9A404BA4-8E51-4EB7-8514-104E36C4B5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9FA276-EC9E-4F3E-A747-D56918BB2A6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59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Diakép helye 1">
            <a:extLst>
              <a:ext uri="{FF2B5EF4-FFF2-40B4-BE49-F238E27FC236}">
                <a16:creationId xmlns:a16="http://schemas.microsoft.com/office/drawing/2014/main" id="{2C7BDCFD-CB86-441D-9CBC-DA5D29CE59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Jegyzetek helye 2">
            <a:extLst>
              <a:ext uri="{FF2B5EF4-FFF2-40B4-BE49-F238E27FC236}">
                <a16:creationId xmlns:a16="http://schemas.microsoft.com/office/drawing/2014/main" id="{04F6CF7F-F001-40BC-AA14-20AAE92A3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8724" name="Dia számának helye 3">
            <a:extLst>
              <a:ext uri="{FF2B5EF4-FFF2-40B4-BE49-F238E27FC236}">
                <a16:creationId xmlns:a16="http://schemas.microsoft.com/office/drawing/2014/main" id="{396107D9-D2D1-4604-BBE0-1D60DB640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EDCFE7-4788-457F-A4AD-3F0E7A71B138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01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Diakép helye 1">
            <a:extLst>
              <a:ext uri="{FF2B5EF4-FFF2-40B4-BE49-F238E27FC236}">
                <a16:creationId xmlns:a16="http://schemas.microsoft.com/office/drawing/2014/main" id="{9A3A04D8-0010-4A13-94E3-7E0D700B2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Jegyzetek helye 2">
            <a:extLst>
              <a:ext uri="{FF2B5EF4-FFF2-40B4-BE49-F238E27FC236}">
                <a16:creationId xmlns:a16="http://schemas.microsoft.com/office/drawing/2014/main" id="{A9B10187-7AF9-4DCC-9C45-4379D8D5E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4628" name="Dia számának helye 3">
            <a:extLst>
              <a:ext uri="{FF2B5EF4-FFF2-40B4-BE49-F238E27FC236}">
                <a16:creationId xmlns:a16="http://schemas.microsoft.com/office/drawing/2014/main" id="{61B6D236-ACB9-4011-9CF2-8CF62CC7B2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31841F-B254-4F28-BBB7-179A62E9EEF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361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Diakép helye 1">
            <a:extLst>
              <a:ext uri="{FF2B5EF4-FFF2-40B4-BE49-F238E27FC236}">
                <a16:creationId xmlns:a16="http://schemas.microsoft.com/office/drawing/2014/main" id="{E512A548-6D66-4351-9652-8580540B2A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Jegyzetek helye 2">
            <a:extLst>
              <a:ext uri="{FF2B5EF4-FFF2-40B4-BE49-F238E27FC236}">
                <a16:creationId xmlns:a16="http://schemas.microsoft.com/office/drawing/2014/main" id="{701AE045-71AF-4B76-8EDE-86966E4AB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6676" name="Dia számának helye 3">
            <a:extLst>
              <a:ext uri="{FF2B5EF4-FFF2-40B4-BE49-F238E27FC236}">
                <a16:creationId xmlns:a16="http://schemas.microsoft.com/office/drawing/2014/main" id="{93D3C28E-6C86-4B9D-99B0-F417E8F368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C277968-5568-4809-900D-A42E9EB90D4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21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AC74D-51FB-9CA1-6DDF-D71274893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Diakép helye 1">
            <a:extLst>
              <a:ext uri="{FF2B5EF4-FFF2-40B4-BE49-F238E27FC236}">
                <a16:creationId xmlns:a16="http://schemas.microsoft.com/office/drawing/2014/main" id="{E1391CA7-AF8C-601B-051F-14A151D8E8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Jegyzetek helye 2">
            <a:extLst>
              <a:ext uri="{FF2B5EF4-FFF2-40B4-BE49-F238E27FC236}">
                <a16:creationId xmlns:a16="http://schemas.microsoft.com/office/drawing/2014/main" id="{36FBCFEF-9FEF-5BCB-BA2B-A89E3DC1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6676" name="Dia számának helye 3">
            <a:extLst>
              <a:ext uri="{FF2B5EF4-FFF2-40B4-BE49-F238E27FC236}">
                <a16:creationId xmlns:a16="http://schemas.microsoft.com/office/drawing/2014/main" id="{D613B36C-C284-E9AB-E50C-BB8F13CCED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C277968-5568-4809-900D-A42E9EB90D4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30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Diakép helye 1">
            <a:extLst>
              <a:ext uri="{FF2B5EF4-FFF2-40B4-BE49-F238E27FC236}">
                <a16:creationId xmlns:a16="http://schemas.microsoft.com/office/drawing/2014/main" id="{F2B1744A-1C92-49DD-A827-F9451BD22A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Jegyzetek helye 2">
            <a:extLst>
              <a:ext uri="{FF2B5EF4-FFF2-40B4-BE49-F238E27FC236}">
                <a16:creationId xmlns:a16="http://schemas.microsoft.com/office/drawing/2014/main" id="{9E4DCCA7-3E40-4692-B5AE-38E49239CF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0772" name="Dia számának helye 3">
            <a:extLst>
              <a:ext uri="{FF2B5EF4-FFF2-40B4-BE49-F238E27FC236}">
                <a16:creationId xmlns:a16="http://schemas.microsoft.com/office/drawing/2014/main" id="{8A4439DF-0F03-49C5-AC74-8D6FB331FC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CB02613-B59A-4B9F-B02A-FBCD143C492E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675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ECD2-3D7B-5A1B-62C9-9CDB91CD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Diakép helye 1">
            <a:extLst>
              <a:ext uri="{FF2B5EF4-FFF2-40B4-BE49-F238E27FC236}">
                <a16:creationId xmlns:a16="http://schemas.microsoft.com/office/drawing/2014/main" id="{D7C89E02-6926-1149-0B29-3160888B2F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Jegyzetek helye 2">
            <a:extLst>
              <a:ext uri="{FF2B5EF4-FFF2-40B4-BE49-F238E27FC236}">
                <a16:creationId xmlns:a16="http://schemas.microsoft.com/office/drawing/2014/main" id="{14AC4AF8-2BA2-ED5D-362C-5C9FC4E69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6916" name="Dia számának helye 3">
            <a:extLst>
              <a:ext uri="{FF2B5EF4-FFF2-40B4-BE49-F238E27FC236}">
                <a16:creationId xmlns:a16="http://schemas.microsoft.com/office/drawing/2014/main" id="{C2B0878F-61E0-4346-90AF-B72C542A11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6D7276-32E3-4D01-B082-429B327A59A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94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AFC92-9777-1368-1343-A6C64CF8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Diakép helye 1">
            <a:extLst>
              <a:ext uri="{FF2B5EF4-FFF2-40B4-BE49-F238E27FC236}">
                <a16:creationId xmlns:a16="http://schemas.microsoft.com/office/drawing/2014/main" id="{AF44D16F-5DF1-AE65-855C-8FCC1D0320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Jegyzetek helye 2">
            <a:extLst>
              <a:ext uri="{FF2B5EF4-FFF2-40B4-BE49-F238E27FC236}">
                <a16:creationId xmlns:a16="http://schemas.microsoft.com/office/drawing/2014/main" id="{8FCC358A-1B3C-2761-BA5D-DC8E83D3E0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6436" name="Dia számának helye 3">
            <a:extLst>
              <a:ext uri="{FF2B5EF4-FFF2-40B4-BE49-F238E27FC236}">
                <a16:creationId xmlns:a16="http://schemas.microsoft.com/office/drawing/2014/main" id="{2D9B66A4-5AF0-169A-9637-58B5229C2A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C0F2B70-AFE5-44D5-8B6F-00C92C273C0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058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8673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iakép helye 1">
            <a:extLst>
              <a:ext uri="{FF2B5EF4-FFF2-40B4-BE49-F238E27FC236}">
                <a16:creationId xmlns:a16="http://schemas.microsoft.com/office/drawing/2014/main" id="{375C9F99-00A2-4216-8D40-1A088D02FA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Jegyzetek helye 2">
            <a:extLst>
              <a:ext uri="{FF2B5EF4-FFF2-40B4-BE49-F238E27FC236}">
                <a16:creationId xmlns:a16="http://schemas.microsoft.com/office/drawing/2014/main" id="{A80BDC78-6F8A-4E86-8D94-ABED1127F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340" name="Dia számának helye 3">
            <a:extLst>
              <a:ext uri="{FF2B5EF4-FFF2-40B4-BE49-F238E27FC236}">
                <a16:creationId xmlns:a16="http://schemas.microsoft.com/office/drawing/2014/main" id="{B1CDC429-977B-4ABD-8DDE-B294719E6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709DDF-2E6C-4637-9B11-2622D7BDA30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Diakép helye 1">
            <a:extLst>
              <a:ext uri="{FF2B5EF4-FFF2-40B4-BE49-F238E27FC236}">
                <a16:creationId xmlns:a16="http://schemas.microsoft.com/office/drawing/2014/main" id="{43BC2D53-ACF0-4B97-AEE9-19C56C0E57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Jegyzetek helye 2">
            <a:extLst>
              <a:ext uri="{FF2B5EF4-FFF2-40B4-BE49-F238E27FC236}">
                <a16:creationId xmlns:a16="http://schemas.microsoft.com/office/drawing/2014/main" id="{03A80F6F-0897-4492-832B-4E52399B71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2820" name="Dia számának helye 3">
            <a:extLst>
              <a:ext uri="{FF2B5EF4-FFF2-40B4-BE49-F238E27FC236}">
                <a16:creationId xmlns:a16="http://schemas.microsoft.com/office/drawing/2014/main" id="{4F676E7C-8675-4DF8-890E-2C71731912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FE50217-EED9-42AD-BE91-7DF28E78FF9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772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Diakép helye 1">
            <a:extLst>
              <a:ext uri="{FF2B5EF4-FFF2-40B4-BE49-F238E27FC236}">
                <a16:creationId xmlns:a16="http://schemas.microsoft.com/office/drawing/2014/main" id="{5A7BC6BF-8912-4ADF-8642-247DC583D4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Jegyzetek helye 2">
            <a:extLst>
              <a:ext uri="{FF2B5EF4-FFF2-40B4-BE49-F238E27FC236}">
                <a16:creationId xmlns:a16="http://schemas.microsoft.com/office/drawing/2014/main" id="{859386E5-7372-4CF4-A429-49A2AA62B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4868" name="Dia számának helye 3">
            <a:extLst>
              <a:ext uri="{FF2B5EF4-FFF2-40B4-BE49-F238E27FC236}">
                <a16:creationId xmlns:a16="http://schemas.microsoft.com/office/drawing/2014/main" id="{0C837FAD-00F6-40A6-99DB-208905BC47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147DD2-8B7B-464E-94B8-5AF49CC2F0F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07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Diakép helye 1">
            <a:extLst>
              <a:ext uri="{FF2B5EF4-FFF2-40B4-BE49-F238E27FC236}">
                <a16:creationId xmlns:a16="http://schemas.microsoft.com/office/drawing/2014/main" id="{92B9869A-BD5C-43CB-8816-F3CEB6473B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Jegyzetek helye 2">
            <a:extLst>
              <a:ext uri="{FF2B5EF4-FFF2-40B4-BE49-F238E27FC236}">
                <a16:creationId xmlns:a16="http://schemas.microsoft.com/office/drawing/2014/main" id="{1F690444-9032-481A-A24E-6FD796F5E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6916" name="Dia számának helye 3">
            <a:extLst>
              <a:ext uri="{FF2B5EF4-FFF2-40B4-BE49-F238E27FC236}">
                <a16:creationId xmlns:a16="http://schemas.microsoft.com/office/drawing/2014/main" id="{0A8E0E46-C573-46C2-A41E-53DF42E066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6D7276-32E3-4D01-B082-429B327A59A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902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Diakép helye 1">
            <a:extLst>
              <a:ext uri="{FF2B5EF4-FFF2-40B4-BE49-F238E27FC236}">
                <a16:creationId xmlns:a16="http://schemas.microsoft.com/office/drawing/2014/main" id="{58ADE0F5-8CDA-4365-89A0-FBF2145E90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Jegyzetek helye 2">
            <a:extLst>
              <a:ext uri="{FF2B5EF4-FFF2-40B4-BE49-F238E27FC236}">
                <a16:creationId xmlns:a16="http://schemas.microsoft.com/office/drawing/2014/main" id="{76C07A5A-3408-47AD-A7E7-07E54854E3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11972" name="Dia számának helye 3">
            <a:extLst>
              <a:ext uri="{FF2B5EF4-FFF2-40B4-BE49-F238E27FC236}">
                <a16:creationId xmlns:a16="http://schemas.microsoft.com/office/drawing/2014/main" id="{185E65ED-FA7F-4452-BFB4-794329F4C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B04DE5F-944C-4009-A4BF-96AC848D15E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611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iakép helye 1">
            <a:extLst>
              <a:ext uri="{FF2B5EF4-FFF2-40B4-BE49-F238E27FC236}">
                <a16:creationId xmlns:a16="http://schemas.microsoft.com/office/drawing/2014/main" id="{F4D6574A-90C0-4A9D-970E-93BB5DA0CD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Jegyzetek helye 2">
            <a:extLst>
              <a:ext uri="{FF2B5EF4-FFF2-40B4-BE49-F238E27FC236}">
                <a16:creationId xmlns:a16="http://schemas.microsoft.com/office/drawing/2014/main" id="{0C077844-2BA3-403A-9889-95C54027B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14020" name="Dia számának helye 3">
            <a:extLst>
              <a:ext uri="{FF2B5EF4-FFF2-40B4-BE49-F238E27FC236}">
                <a16:creationId xmlns:a16="http://schemas.microsoft.com/office/drawing/2014/main" id="{338A175C-6472-4DAF-B69B-F06B0CAE3A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BA74F6A-556D-4E58-BF6F-C11637435CE5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48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Diakép helye 1">
            <a:extLst>
              <a:ext uri="{FF2B5EF4-FFF2-40B4-BE49-F238E27FC236}">
                <a16:creationId xmlns:a16="http://schemas.microsoft.com/office/drawing/2014/main" id="{5809EA31-D73E-48A4-84A9-AC00AED31A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Jegyzetek helye 2">
            <a:extLst>
              <a:ext uri="{FF2B5EF4-FFF2-40B4-BE49-F238E27FC236}">
                <a16:creationId xmlns:a16="http://schemas.microsoft.com/office/drawing/2014/main" id="{23FDC329-5188-49EF-B6F7-84C1F1567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16068" name="Dia számának helye 3">
            <a:extLst>
              <a:ext uri="{FF2B5EF4-FFF2-40B4-BE49-F238E27FC236}">
                <a16:creationId xmlns:a16="http://schemas.microsoft.com/office/drawing/2014/main" id="{6BFA7F88-C56A-4608-9B19-B134F86A26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57036F-64F5-4F40-AA1F-EC4E91224AD8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7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Diakép helye 1">
            <a:extLst>
              <a:ext uri="{FF2B5EF4-FFF2-40B4-BE49-F238E27FC236}">
                <a16:creationId xmlns:a16="http://schemas.microsoft.com/office/drawing/2014/main" id="{1267B2B8-86D5-472F-9271-544373BE73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Jegyzetek helye 2">
            <a:extLst>
              <a:ext uri="{FF2B5EF4-FFF2-40B4-BE49-F238E27FC236}">
                <a16:creationId xmlns:a16="http://schemas.microsoft.com/office/drawing/2014/main" id="{A3A7E203-AE34-49B7-9420-BDBCA87AAE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18116" name="Dia számának helye 3">
            <a:extLst>
              <a:ext uri="{FF2B5EF4-FFF2-40B4-BE49-F238E27FC236}">
                <a16:creationId xmlns:a16="http://schemas.microsoft.com/office/drawing/2014/main" id="{9A2A82FA-B523-43C4-80B9-82E7A158D2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0BDA3C9-2A24-441F-A381-6BE3B9EADD6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09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Diakép helye 1">
            <a:extLst>
              <a:ext uri="{FF2B5EF4-FFF2-40B4-BE49-F238E27FC236}">
                <a16:creationId xmlns:a16="http://schemas.microsoft.com/office/drawing/2014/main" id="{D3E2EB5F-021D-4926-B42A-D56FF7866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Jegyzetek helye 2">
            <a:extLst>
              <a:ext uri="{FF2B5EF4-FFF2-40B4-BE49-F238E27FC236}">
                <a16:creationId xmlns:a16="http://schemas.microsoft.com/office/drawing/2014/main" id="{0AF3C9DC-4E41-48D1-AE51-A9845C7CE3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0164" name="Dia számának helye 3">
            <a:extLst>
              <a:ext uri="{FF2B5EF4-FFF2-40B4-BE49-F238E27FC236}">
                <a16:creationId xmlns:a16="http://schemas.microsoft.com/office/drawing/2014/main" id="{DF5EEE0A-6500-4780-A823-3956D59C78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49932F-CADD-4A39-9650-D3120B52CB7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3755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Diakép helye 1">
            <a:extLst>
              <a:ext uri="{FF2B5EF4-FFF2-40B4-BE49-F238E27FC236}">
                <a16:creationId xmlns:a16="http://schemas.microsoft.com/office/drawing/2014/main" id="{9F5AC284-C1DB-4FFC-8B09-8E95421DFF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Jegyzetek helye 2">
            <a:extLst>
              <a:ext uri="{FF2B5EF4-FFF2-40B4-BE49-F238E27FC236}">
                <a16:creationId xmlns:a16="http://schemas.microsoft.com/office/drawing/2014/main" id="{54E2A7E4-EB97-40FF-AB57-6175EE97E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2212" name="Dia számának helye 3">
            <a:extLst>
              <a:ext uri="{FF2B5EF4-FFF2-40B4-BE49-F238E27FC236}">
                <a16:creationId xmlns:a16="http://schemas.microsoft.com/office/drawing/2014/main" id="{27DDF3F4-2878-4DD6-A832-6CBA3561A1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614FEC-6986-4511-ADA4-643D775D199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8751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Diakép helye 1">
            <a:extLst>
              <a:ext uri="{FF2B5EF4-FFF2-40B4-BE49-F238E27FC236}">
                <a16:creationId xmlns:a16="http://schemas.microsoft.com/office/drawing/2014/main" id="{EF16B335-0E2D-4B8D-AE1F-5EED227597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Jegyzetek helye 2">
            <a:extLst>
              <a:ext uri="{FF2B5EF4-FFF2-40B4-BE49-F238E27FC236}">
                <a16:creationId xmlns:a16="http://schemas.microsoft.com/office/drawing/2014/main" id="{AAE0C6E5-27AF-4971-BCE6-BA4B266C4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4260" name="Dia számának helye 3">
            <a:extLst>
              <a:ext uri="{FF2B5EF4-FFF2-40B4-BE49-F238E27FC236}">
                <a16:creationId xmlns:a16="http://schemas.microsoft.com/office/drawing/2014/main" id="{1BEE298F-6F6B-4DA5-B86A-64C94A4B4E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6562EF-7BA8-4E24-9E28-289BE90031B3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37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Diakép helye 1">
            <a:extLst>
              <a:ext uri="{FF2B5EF4-FFF2-40B4-BE49-F238E27FC236}">
                <a16:creationId xmlns:a16="http://schemas.microsoft.com/office/drawing/2014/main" id="{CCC96906-24D6-4287-AABF-8F40680BAC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Jegyzetek helye 2">
            <a:extLst>
              <a:ext uri="{FF2B5EF4-FFF2-40B4-BE49-F238E27FC236}">
                <a16:creationId xmlns:a16="http://schemas.microsoft.com/office/drawing/2014/main" id="{93604B7C-7D45-4C41-A923-3BEA1FCD6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28004" name="Dia számának helye 3">
            <a:extLst>
              <a:ext uri="{FF2B5EF4-FFF2-40B4-BE49-F238E27FC236}">
                <a16:creationId xmlns:a16="http://schemas.microsoft.com/office/drawing/2014/main" id="{1705D039-2D1F-476B-A019-FA969D0D9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E58C894-B0FB-4C35-8D3F-AFE93522B05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Diakép helye 1">
            <a:extLst>
              <a:ext uri="{FF2B5EF4-FFF2-40B4-BE49-F238E27FC236}">
                <a16:creationId xmlns:a16="http://schemas.microsoft.com/office/drawing/2014/main" id="{F5E0D09E-D875-442F-BA45-23B86BD36E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Jegyzetek helye 2">
            <a:extLst>
              <a:ext uri="{FF2B5EF4-FFF2-40B4-BE49-F238E27FC236}">
                <a16:creationId xmlns:a16="http://schemas.microsoft.com/office/drawing/2014/main" id="{4161C48D-59D0-449B-81F6-F5476DBAB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6308" name="Dia számának helye 3">
            <a:extLst>
              <a:ext uri="{FF2B5EF4-FFF2-40B4-BE49-F238E27FC236}">
                <a16:creationId xmlns:a16="http://schemas.microsoft.com/office/drawing/2014/main" id="{364D7E10-3060-4EDA-95FA-3565974A3D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86E455-2654-48A6-96C3-EE420E9F0FB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5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Diakép helye 1">
            <a:extLst>
              <a:ext uri="{FF2B5EF4-FFF2-40B4-BE49-F238E27FC236}">
                <a16:creationId xmlns:a16="http://schemas.microsoft.com/office/drawing/2014/main" id="{0F684359-FFCC-4564-AA26-5AE2E2F421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Jegyzetek helye 2">
            <a:extLst>
              <a:ext uri="{FF2B5EF4-FFF2-40B4-BE49-F238E27FC236}">
                <a16:creationId xmlns:a16="http://schemas.microsoft.com/office/drawing/2014/main" id="{27D74C24-E99D-4798-9DD4-C346A9FF8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91492" name="Dia számának helye 3">
            <a:extLst>
              <a:ext uri="{FF2B5EF4-FFF2-40B4-BE49-F238E27FC236}">
                <a16:creationId xmlns:a16="http://schemas.microsoft.com/office/drawing/2014/main" id="{62C83F73-2D26-4F2E-81D1-18B15C6905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552449-4EB6-4838-BEC9-159B77C8C323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05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Diakép helye 1">
            <a:extLst>
              <a:ext uri="{FF2B5EF4-FFF2-40B4-BE49-F238E27FC236}">
                <a16:creationId xmlns:a16="http://schemas.microsoft.com/office/drawing/2014/main" id="{1F6B68A4-0ED5-4F31-8561-3487083E5E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Jegyzetek helye 2">
            <a:extLst>
              <a:ext uri="{FF2B5EF4-FFF2-40B4-BE49-F238E27FC236}">
                <a16:creationId xmlns:a16="http://schemas.microsoft.com/office/drawing/2014/main" id="{6B04194D-51EC-4998-8E8B-CF591571CC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95588" name="Dia számának helye 3">
            <a:extLst>
              <a:ext uri="{FF2B5EF4-FFF2-40B4-BE49-F238E27FC236}">
                <a16:creationId xmlns:a16="http://schemas.microsoft.com/office/drawing/2014/main" id="{95953141-5888-4911-96AB-C353ABAC58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69757D-0695-4CEA-B7BB-C90841F05C1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72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Diakép helye 1">
            <a:extLst>
              <a:ext uri="{FF2B5EF4-FFF2-40B4-BE49-F238E27FC236}">
                <a16:creationId xmlns:a16="http://schemas.microsoft.com/office/drawing/2014/main" id="{E6BB32BD-95B1-4CE9-98E7-5CEE5F8B3E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Jegyzetek helye 2">
            <a:extLst>
              <a:ext uri="{FF2B5EF4-FFF2-40B4-BE49-F238E27FC236}">
                <a16:creationId xmlns:a16="http://schemas.microsoft.com/office/drawing/2014/main" id="{908A3ED9-EC56-471E-9378-E7FBDE2609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97636" name="Dia számának helye 3">
            <a:extLst>
              <a:ext uri="{FF2B5EF4-FFF2-40B4-BE49-F238E27FC236}">
                <a16:creationId xmlns:a16="http://schemas.microsoft.com/office/drawing/2014/main" id="{B30AC59A-E454-41C4-8CA5-EA44B61D5A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6C9366-D6CD-45C0-9B80-ABD7789D2805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785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Diakép helye 1">
            <a:extLst>
              <a:ext uri="{FF2B5EF4-FFF2-40B4-BE49-F238E27FC236}">
                <a16:creationId xmlns:a16="http://schemas.microsoft.com/office/drawing/2014/main" id="{EF6F34D9-4C74-408D-B345-7B8172905E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Jegyzetek helye 2">
            <a:extLst>
              <a:ext uri="{FF2B5EF4-FFF2-40B4-BE49-F238E27FC236}">
                <a16:creationId xmlns:a16="http://schemas.microsoft.com/office/drawing/2014/main" id="{BB61B243-6E60-4918-90BC-665FC9B1E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77156" name="Dia számának helye 3">
            <a:extLst>
              <a:ext uri="{FF2B5EF4-FFF2-40B4-BE49-F238E27FC236}">
                <a16:creationId xmlns:a16="http://schemas.microsoft.com/office/drawing/2014/main" id="{BD871EA1-049F-4B69-9EB4-10AB9B66AC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3C456C-876A-45A2-851A-7AE2CF0FC89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207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Diakép helye 1">
            <a:extLst>
              <a:ext uri="{FF2B5EF4-FFF2-40B4-BE49-F238E27FC236}">
                <a16:creationId xmlns:a16="http://schemas.microsoft.com/office/drawing/2014/main" id="{9D65E1D5-79A5-4F89-B68B-B4F18FD769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144A3D14-3FF6-48F0-A910-5698A8F2B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/>
          </a:p>
        </p:txBody>
      </p:sp>
      <p:sp>
        <p:nvSpPr>
          <p:cNvPr id="179204" name="Dia számának helye 3">
            <a:extLst>
              <a:ext uri="{FF2B5EF4-FFF2-40B4-BE49-F238E27FC236}">
                <a16:creationId xmlns:a16="http://schemas.microsoft.com/office/drawing/2014/main" id="{3581CF50-35EE-4A81-814F-1948ECEA72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140722-A3B9-42B9-BCC2-4ED00261F91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98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Diakép helye 1">
            <a:extLst>
              <a:ext uri="{FF2B5EF4-FFF2-40B4-BE49-F238E27FC236}">
                <a16:creationId xmlns:a16="http://schemas.microsoft.com/office/drawing/2014/main" id="{560F2178-B634-4420-89CF-966317E734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Jegyzetek helye 2">
            <a:extLst>
              <a:ext uri="{FF2B5EF4-FFF2-40B4-BE49-F238E27FC236}">
                <a16:creationId xmlns:a16="http://schemas.microsoft.com/office/drawing/2014/main" id="{50DFDBDC-FFAA-4DA1-9A1A-161EF64A01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1252" name="Dia számának helye 3">
            <a:extLst>
              <a:ext uri="{FF2B5EF4-FFF2-40B4-BE49-F238E27FC236}">
                <a16:creationId xmlns:a16="http://schemas.microsoft.com/office/drawing/2014/main" id="{DF424F1F-539C-44C6-9757-62460252E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D792054-4C81-498A-92CA-8848F7E648A4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6781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Diakép helye 1">
            <a:extLst>
              <a:ext uri="{FF2B5EF4-FFF2-40B4-BE49-F238E27FC236}">
                <a16:creationId xmlns:a16="http://schemas.microsoft.com/office/drawing/2014/main" id="{10F6FACB-F538-4D15-AFAB-F71749E57F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Jegyzetek helye 2">
            <a:extLst>
              <a:ext uri="{FF2B5EF4-FFF2-40B4-BE49-F238E27FC236}">
                <a16:creationId xmlns:a16="http://schemas.microsoft.com/office/drawing/2014/main" id="{4ECBDC79-9F87-4689-A0F7-CD3E7F6E5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3300" name="Dia számának helye 3">
            <a:extLst>
              <a:ext uri="{FF2B5EF4-FFF2-40B4-BE49-F238E27FC236}">
                <a16:creationId xmlns:a16="http://schemas.microsoft.com/office/drawing/2014/main" id="{64ABB46E-ED0C-45A1-A02C-14771538B4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DC363E-00F0-4681-89EE-ADFFBF68856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8401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Diakép helye 1">
            <a:extLst>
              <a:ext uri="{FF2B5EF4-FFF2-40B4-BE49-F238E27FC236}">
                <a16:creationId xmlns:a16="http://schemas.microsoft.com/office/drawing/2014/main" id="{C4867EB4-212B-4AA0-BC24-C977E188D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Jegyzetek helye 2">
            <a:extLst>
              <a:ext uri="{FF2B5EF4-FFF2-40B4-BE49-F238E27FC236}">
                <a16:creationId xmlns:a16="http://schemas.microsoft.com/office/drawing/2014/main" id="{836678DC-5CB4-44C2-986A-170395A0A4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8964" name="Dia számának helye 3">
            <a:extLst>
              <a:ext uri="{FF2B5EF4-FFF2-40B4-BE49-F238E27FC236}">
                <a16:creationId xmlns:a16="http://schemas.microsoft.com/office/drawing/2014/main" id="{F7A89713-A9B0-42AC-B421-B2B0BDECC9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B23A59E-7351-4EF8-AC47-2B0A6BE67FD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072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Diakép helye 1">
            <a:extLst>
              <a:ext uri="{FF2B5EF4-FFF2-40B4-BE49-F238E27FC236}">
                <a16:creationId xmlns:a16="http://schemas.microsoft.com/office/drawing/2014/main" id="{69DCDE91-D95B-45DD-BB24-6502963BF3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Jegyzetek helye 2">
            <a:extLst>
              <a:ext uri="{FF2B5EF4-FFF2-40B4-BE49-F238E27FC236}">
                <a16:creationId xmlns:a16="http://schemas.microsoft.com/office/drawing/2014/main" id="{DC1E62E3-62E0-434C-B4EC-A795CCC504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71012" name="Dia számának helye 3">
            <a:extLst>
              <a:ext uri="{FF2B5EF4-FFF2-40B4-BE49-F238E27FC236}">
                <a16:creationId xmlns:a16="http://schemas.microsoft.com/office/drawing/2014/main" id="{F63AE718-D269-4D9C-9E0C-7342112EA1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A2EA955-7782-4782-A941-4B33693D0A6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3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Diakép helye 1">
            <a:extLst>
              <a:ext uri="{FF2B5EF4-FFF2-40B4-BE49-F238E27FC236}">
                <a16:creationId xmlns:a16="http://schemas.microsoft.com/office/drawing/2014/main" id="{2C06E3BE-C484-4B27-811C-E5590E68E6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Jegyzetek helye 2">
            <a:extLst>
              <a:ext uri="{FF2B5EF4-FFF2-40B4-BE49-F238E27FC236}">
                <a16:creationId xmlns:a16="http://schemas.microsoft.com/office/drawing/2014/main" id="{7F777A8B-B003-413B-93CD-D717E3950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30052" name="Dia számának helye 3">
            <a:extLst>
              <a:ext uri="{FF2B5EF4-FFF2-40B4-BE49-F238E27FC236}">
                <a16:creationId xmlns:a16="http://schemas.microsoft.com/office/drawing/2014/main" id="{4AAB6D05-9347-4498-B6A5-251AC3DB01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F852E8-C8B8-480C-8F62-DD89F3CA3CF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Diakép helye 1">
            <a:extLst>
              <a:ext uri="{FF2B5EF4-FFF2-40B4-BE49-F238E27FC236}">
                <a16:creationId xmlns:a16="http://schemas.microsoft.com/office/drawing/2014/main" id="{3F9ADA0E-480F-4F3F-A0B4-A016D64D9F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Jegyzetek helye 2">
            <a:extLst>
              <a:ext uri="{FF2B5EF4-FFF2-40B4-BE49-F238E27FC236}">
                <a16:creationId xmlns:a16="http://schemas.microsoft.com/office/drawing/2014/main" id="{2DD2BC56-85CA-4479-81F4-908C5451FA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73060" name="Dia számának helye 3">
            <a:extLst>
              <a:ext uri="{FF2B5EF4-FFF2-40B4-BE49-F238E27FC236}">
                <a16:creationId xmlns:a16="http://schemas.microsoft.com/office/drawing/2014/main" id="{92C2F0E5-EC5A-41BF-95DC-D841F8ECF8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1447A19-2381-4BA8-9BF3-0AC0898D4ED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371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Diakép helye 1">
            <a:extLst>
              <a:ext uri="{FF2B5EF4-FFF2-40B4-BE49-F238E27FC236}">
                <a16:creationId xmlns:a16="http://schemas.microsoft.com/office/drawing/2014/main" id="{C4D224A3-8DA5-4075-A185-5E82E0844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Jegyzetek helye 2">
            <a:extLst>
              <a:ext uri="{FF2B5EF4-FFF2-40B4-BE49-F238E27FC236}">
                <a16:creationId xmlns:a16="http://schemas.microsoft.com/office/drawing/2014/main" id="{68FB3145-5CD6-42E0-BF15-40885CEA7A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99684" name="Dia számának helye 3">
            <a:extLst>
              <a:ext uri="{FF2B5EF4-FFF2-40B4-BE49-F238E27FC236}">
                <a16:creationId xmlns:a16="http://schemas.microsoft.com/office/drawing/2014/main" id="{9D873987-3BAB-451F-A12D-9CF88A7257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BE6742-9FB7-4A0B-B54C-34F96BC5137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0988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Diakép helye 1">
            <a:extLst>
              <a:ext uri="{FF2B5EF4-FFF2-40B4-BE49-F238E27FC236}">
                <a16:creationId xmlns:a16="http://schemas.microsoft.com/office/drawing/2014/main" id="{FADF62FF-7F1B-4929-A4E0-8512A8408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Jegyzetek helye 2">
            <a:extLst>
              <a:ext uri="{FF2B5EF4-FFF2-40B4-BE49-F238E27FC236}">
                <a16:creationId xmlns:a16="http://schemas.microsoft.com/office/drawing/2014/main" id="{CDECB894-093D-4258-B340-18E9A9C57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01732" name="Dia számának helye 3">
            <a:extLst>
              <a:ext uri="{FF2B5EF4-FFF2-40B4-BE49-F238E27FC236}">
                <a16:creationId xmlns:a16="http://schemas.microsoft.com/office/drawing/2014/main" id="{0535C6AA-E137-4D9B-ACFD-B4CA4E0A3B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2C433F1-FA80-493C-BB1F-56C68EC5D32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237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Diakép helye 1">
            <a:extLst>
              <a:ext uri="{FF2B5EF4-FFF2-40B4-BE49-F238E27FC236}">
                <a16:creationId xmlns:a16="http://schemas.microsoft.com/office/drawing/2014/main" id="{7EEBFE72-9A6E-45B3-AE53-7CA1D76423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Jegyzetek helye 2">
            <a:extLst>
              <a:ext uri="{FF2B5EF4-FFF2-40B4-BE49-F238E27FC236}">
                <a16:creationId xmlns:a16="http://schemas.microsoft.com/office/drawing/2014/main" id="{C70602C5-1C94-4876-9B07-C0C4975C56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03780" name="Dia számának helye 3">
            <a:extLst>
              <a:ext uri="{FF2B5EF4-FFF2-40B4-BE49-F238E27FC236}">
                <a16:creationId xmlns:a16="http://schemas.microsoft.com/office/drawing/2014/main" id="{1CECB316-9A8C-4966-BD56-680E6F88A7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3DB14D-55B8-413A-8632-5716255A0A71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417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Diakép helye 1">
            <a:extLst>
              <a:ext uri="{FF2B5EF4-FFF2-40B4-BE49-F238E27FC236}">
                <a16:creationId xmlns:a16="http://schemas.microsoft.com/office/drawing/2014/main" id="{3CAD49EF-CA30-4F65-90FC-0D73111359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Jegyzetek helye 2">
            <a:extLst>
              <a:ext uri="{FF2B5EF4-FFF2-40B4-BE49-F238E27FC236}">
                <a16:creationId xmlns:a16="http://schemas.microsoft.com/office/drawing/2014/main" id="{DF0AAFA2-4BA6-470A-884E-693CD516D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05828" name="Dia számának helye 3">
            <a:extLst>
              <a:ext uri="{FF2B5EF4-FFF2-40B4-BE49-F238E27FC236}">
                <a16:creationId xmlns:a16="http://schemas.microsoft.com/office/drawing/2014/main" id="{08E86D0C-A5F8-4508-8686-E5D09566C8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946C09-F15F-424D-B03F-25007692BE19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448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Diakép helye 1">
            <a:extLst>
              <a:ext uri="{FF2B5EF4-FFF2-40B4-BE49-F238E27FC236}">
                <a16:creationId xmlns:a16="http://schemas.microsoft.com/office/drawing/2014/main" id="{C2416D0A-F404-4E82-B78B-D5FB917FA7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Jegyzetek helye 2">
            <a:extLst>
              <a:ext uri="{FF2B5EF4-FFF2-40B4-BE49-F238E27FC236}">
                <a16:creationId xmlns:a16="http://schemas.microsoft.com/office/drawing/2014/main" id="{7B409A58-4511-4D75-8739-88F6DFF8EB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07876" name="Dia számának helye 3">
            <a:extLst>
              <a:ext uri="{FF2B5EF4-FFF2-40B4-BE49-F238E27FC236}">
                <a16:creationId xmlns:a16="http://schemas.microsoft.com/office/drawing/2014/main" id="{3A516C55-0E1A-4266-8B2F-229955D9C0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4CA4277-8C85-4CCB-80C6-77439E6DF39D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981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82A98-D823-7716-0E78-8F8A7794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Diakép helye 1">
            <a:extLst>
              <a:ext uri="{FF2B5EF4-FFF2-40B4-BE49-F238E27FC236}">
                <a16:creationId xmlns:a16="http://schemas.microsoft.com/office/drawing/2014/main" id="{D607C85F-58AA-21D4-4E58-97F09FDDA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Jegyzetek helye 2">
            <a:extLst>
              <a:ext uri="{FF2B5EF4-FFF2-40B4-BE49-F238E27FC236}">
                <a16:creationId xmlns:a16="http://schemas.microsoft.com/office/drawing/2014/main" id="{892E3942-4A51-E012-ACA1-82407E9E6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3300" name="Dia számának helye 3">
            <a:extLst>
              <a:ext uri="{FF2B5EF4-FFF2-40B4-BE49-F238E27FC236}">
                <a16:creationId xmlns:a16="http://schemas.microsoft.com/office/drawing/2014/main" id="{01A65861-82B3-73C0-2282-57C09A97B1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DC363E-00F0-4681-89EE-ADFFBF68856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922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Diakép helye 1">
            <a:extLst>
              <a:ext uri="{FF2B5EF4-FFF2-40B4-BE49-F238E27FC236}">
                <a16:creationId xmlns:a16="http://schemas.microsoft.com/office/drawing/2014/main" id="{2DA45AA2-8BB0-48D0-A213-06017F2F0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Jegyzetek helye 2">
            <a:extLst>
              <a:ext uri="{FF2B5EF4-FFF2-40B4-BE49-F238E27FC236}">
                <a16:creationId xmlns:a16="http://schemas.microsoft.com/office/drawing/2014/main" id="{9C1BC57E-5114-4E4F-A79D-D6BF73270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8356" name="Dia számának helye 3">
            <a:extLst>
              <a:ext uri="{FF2B5EF4-FFF2-40B4-BE49-F238E27FC236}">
                <a16:creationId xmlns:a16="http://schemas.microsoft.com/office/drawing/2014/main" id="{82A90956-493E-4B69-8E70-703475AFF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967DDF-C2D7-4BAA-A3E9-AF756ACF2DC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Diakép helye 1">
            <a:extLst>
              <a:ext uri="{FF2B5EF4-FFF2-40B4-BE49-F238E27FC236}">
                <a16:creationId xmlns:a16="http://schemas.microsoft.com/office/drawing/2014/main" id="{3A4AC675-1591-484A-B271-C46AC0BE8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Jegyzetek helye 2">
            <a:extLst>
              <a:ext uri="{FF2B5EF4-FFF2-40B4-BE49-F238E27FC236}">
                <a16:creationId xmlns:a16="http://schemas.microsoft.com/office/drawing/2014/main" id="{C6F074E4-DC55-4E5B-9F54-800D3028C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30404" name="Dia számának helye 3">
            <a:extLst>
              <a:ext uri="{FF2B5EF4-FFF2-40B4-BE49-F238E27FC236}">
                <a16:creationId xmlns:a16="http://schemas.microsoft.com/office/drawing/2014/main" id="{361FFB76-D8DF-4EA5-B2DD-D5AA41BA8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3E3801-2C33-43C7-986B-95D5E5A39F1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Diakép helye 1">
            <a:extLst>
              <a:ext uri="{FF2B5EF4-FFF2-40B4-BE49-F238E27FC236}">
                <a16:creationId xmlns:a16="http://schemas.microsoft.com/office/drawing/2014/main" id="{49EF295C-C3F7-45F8-8C0B-1D2257BF0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Jegyzetek helye 2">
            <a:extLst>
              <a:ext uri="{FF2B5EF4-FFF2-40B4-BE49-F238E27FC236}">
                <a16:creationId xmlns:a16="http://schemas.microsoft.com/office/drawing/2014/main" id="{B76721AB-1AC8-448F-9EF1-84CFBD91D7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32452" name="Dia számának helye 3">
            <a:extLst>
              <a:ext uri="{FF2B5EF4-FFF2-40B4-BE49-F238E27FC236}">
                <a16:creationId xmlns:a16="http://schemas.microsoft.com/office/drawing/2014/main" id="{1B70057C-0095-4414-843B-7DFAB62D6D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34574D-F5CF-43B6-828D-62AC0690E22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Diakép helye 1">
            <a:extLst>
              <a:ext uri="{FF2B5EF4-FFF2-40B4-BE49-F238E27FC236}">
                <a16:creationId xmlns:a16="http://schemas.microsoft.com/office/drawing/2014/main" id="{00C8EBCC-8232-49E3-8236-3C588021B4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Jegyzetek helye 2">
            <a:extLst>
              <a:ext uri="{FF2B5EF4-FFF2-40B4-BE49-F238E27FC236}">
                <a16:creationId xmlns:a16="http://schemas.microsoft.com/office/drawing/2014/main" id="{97C59F1C-A065-48A9-81A3-F7049254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5348" name="Dia számának helye 3">
            <a:extLst>
              <a:ext uri="{FF2B5EF4-FFF2-40B4-BE49-F238E27FC236}">
                <a16:creationId xmlns:a16="http://schemas.microsoft.com/office/drawing/2014/main" id="{E99B878C-604E-40D7-AE7D-CD7290E760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BB3DA9A-39E2-47AF-92C2-ABE4C9FE8DE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2113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Diakép helye 1">
            <a:extLst>
              <a:ext uri="{FF2B5EF4-FFF2-40B4-BE49-F238E27FC236}">
                <a16:creationId xmlns:a16="http://schemas.microsoft.com/office/drawing/2014/main" id="{8EA9D791-6E3C-44F9-8677-35E923C63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Jegyzetek helye 2">
            <a:extLst>
              <a:ext uri="{FF2B5EF4-FFF2-40B4-BE49-F238E27FC236}">
                <a16:creationId xmlns:a16="http://schemas.microsoft.com/office/drawing/2014/main" id="{9EBD32DF-6EB8-49F7-A56C-C20C914BA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40644" name="Dia számának helye 3">
            <a:extLst>
              <a:ext uri="{FF2B5EF4-FFF2-40B4-BE49-F238E27FC236}">
                <a16:creationId xmlns:a16="http://schemas.microsoft.com/office/drawing/2014/main" id="{6AE14C1C-CECA-44E9-B10F-318F466C8E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24F899-B5F9-473D-B93B-EDA5782CC1A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Diakép helye 1">
            <a:extLst>
              <a:ext uri="{FF2B5EF4-FFF2-40B4-BE49-F238E27FC236}">
                <a16:creationId xmlns:a16="http://schemas.microsoft.com/office/drawing/2014/main" id="{2DA45AA2-8BB0-48D0-A213-06017F2F0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Jegyzetek helye 2">
            <a:extLst>
              <a:ext uri="{FF2B5EF4-FFF2-40B4-BE49-F238E27FC236}">
                <a16:creationId xmlns:a16="http://schemas.microsoft.com/office/drawing/2014/main" id="{9C1BC57E-5114-4E4F-A79D-D6BF73270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8356" name="Dia számának helye 3">
            <a:extLst>
              <a:ext uri="{FF2B5EF4-FFF2-40B4-BE49-F238E27FC236}">
                <a16:creationId xmlns:a16="http://schemas.microsoft.com/office/drawing/2014/main" id="{82A90956-493E-4B69-8E70-703475AFF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967DDF-C2D7-4BAA-A3E9-AF756ACF2DC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5742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Diakép helye 1">
            <a:extLst>
              <a:ext uri="{FF2B5EF4-FFF2-40B4-BE49-F238E27FC236}">
                <a16:creationId xmlns:a16="http://schemas.microsoft.com/office/drawing/2014/main" id="{8EA9D791-6E3C-44F9-8677-35E923C63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Jegyzetek helye 2">
            <a:extLst>
              <a:ext uri="{FF2B5EF4-FFF2-40B4-BE49-F238E27FC236}">
                <a16:creationId xmlns:a16="http://schemas.microsoft.com/office/drawing/2014/main" id="{9EBD32DF-6EB8-49F7-A56C-C20C914BA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40644" name="Dia számának helye 3">
            <a:extLst>
              <a:ext uri="{FF2B5EF4-FFF2-40B4-BE49-F238E27FC236}">
                <a16:creationId xmlns:a16="http://schemas.microsoft.com/office/drawing/2014/main" id="{6AE14C1C-CECA-44E9-B10F-318F466C8E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24F899-B5F9-473D-B93B-EDA5782CC1A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753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Diakép helye 1">
            <a:extLst>
              <a:ext uri="{FF2B5EF4-FFF2-40B4-BE49-F238E27FC236}">
                <a16:creationId xmlns:a16="http://schemas.microsoft.com/office/drawing/2014/main" id="{2DA45AA2-8BB0-48D0-A213-06017F2F0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Jegyzetek helye 2">
            <a:extLst>
              <a:ext uri="{FF2B5EF4-FFF2-40B4-BE49-F238E27FC236}">
                <a16:creationId xmlns:a16="http://schemas.microsoft.com/office/drawing/2014/main" id="{9C1BC57E-5114-4E4F-A79D-D6BF73270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8356" name="Dia számának helye 3">
            <a:extLst>
              <a:ext uri="{FF2B5EF4-FFF2-40B4-BE49-F238E27FC236}">
                <a16:creationId xmlns:a16="http://schemas.microsoft.com/office/drawing/2014/main" id="{82A90956-493E-4B69-8E70-703475AFF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967DDF-C2D7-4BAA-A3E9-AF756ACF2DC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107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Diakép helye 1">
            <a:extLst>
              <a:ext uri="{FF2B5EF4-FFF2-40B4-BE49-F238E27FC236}">
                <a16:creationId xmlns:a16="http://schemas.microsoft.com/office/drawing/2014/main" id="{2DA45AA2-8BB0-48D0-A213-06017F2F0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Jegyzetek helye 2">
            <a:extLst>
              <a:ext uri="{FF2B5EF4-FFF2-40B4-BE49-F238E27FC236}">
                <a16:creationId xmlns:a16="http://schemas.microsoft.com/office/drawing/2014/main" id="{9C1BC57E-5114-4E4F-A79D-D6BF73270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8356" name="Dia számának helye 3">
            <a:extLst>
              <a:ext uri="{FF2B5EF4-FFF2-40B4-BE49-F238E27FC236}">
                <a16:creationId xmlns:a16="http://schemas.microsoft.com/office/drawing/2014/main" id="{82A90956-493E-4B69-8E70-703475AFF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967DDF-C2D7-4BAA-A3E9-AF756ACF2DC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034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82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40231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Diakép helye 1">
            <a:extLst>
              <a:ext uri="{FF2B5EF4-FFF2-40B4-BE49-F238E27FC236}">
                <a16:creationId xmlns:a16="http://schemas.microsoft.com/office/drawing/2014/main" id="{95D70D63-FF4F-42E0-8D7C-F0465D1A1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Jegyzetek helye 2">
            <a:extLst>
              <a:ext uri="{FF2B5EF4-FFF2-40B4-BE49-F238E27FC236}">
                <a16:creationId xmlns:a16="http://schemas.microsoft.com/office/drawing/2014/main" id="{E2780D86-8FB5-41ED-8DA8-03159C972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42692" name="Dia számának helye 3">
            <a:extLst>
              <a:ext uri="{FF2B5EF4-FFF2-40B4-BE49-F238E27FC236}">
                <a16:creationId xmlns:a16="http://schemas.microsoft.com/office/drawing/2014/main" id="{A3872B63-8165-4052-8ADF-23274ED9A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49F578-E25F-494A-A347-0A6EA34DE81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Diakép helye 1">
            <a:extLst>
              <a:ext uri="{FF2B5EF4-FFF2-40B4-BE49-F238E27FC236}">
                <a16:creationId xmlns:a16="http://schemas.microsoft.com/office/drawing/2014/main" id="{EC08DB5E-4F3E-4519-A3E8-A94CEBF59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Jegyzetek helye 2">
            <a:extLst>
              <a:ext uri="{FF2B5EF4-FFF2-40B4-BE49-F238E27FC236}">
                <a16:creationId xmlns:a16="http://schemas.microsoft.com/office/drawing/2014/main" id="{140924B4-324C-423A-9AB7-E11C330543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7396" name="Dia számának helye 3">
            <a:extLst>
              <a:ext uri="{FF2B5EF4-FFF2-40B4-BE49-F238E27FC236}">
                <a16:creationId xmlns:a16="http://schemas.microsoft.com/office/drawing/2014/main" id="{9A9C25FB-BE3E-4831-B03E-4BF0815773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AAB712-0D19-4329-9756-5146C90F4210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98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Diakép helye 1">
            <a:extLst>
              <a:ext uri="{FF2B5EF4-FFF2-40B4-BE49-F238E27FC236}">
                <a16:creationId xmlns:a16="http://schemas.microsoft.com/office/drawing/2014/main" id="{B6A39F48-3F50-49C9-A444-86D0F18C7D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Jegyzetek helye 2">
            <a:extLst>
              <a:ext uri="{FF2B5EF4-FFF2-40B4-BE49-F238E27FC236}">
                <a16:creationId xmlns:a16="http://schemas.microsoft.com/office/drawing/2014/main" id="{52AA3DFC-98ED-4BE8-8391-A28F652A3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9444" name="Dia számának helye 3">
            <a:extLst>
              <a:ext uri="{FF2B5EF4-FFF2-40B4-BE49-F238E27FC236}">
                <a16:creationId xmlns:a16="http://schemas.microsoft.com/office/drawing/2014/main" id="{DE36349B-E6A9-46B5-B08D-CF4BA26AD9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7308F4-4399-4E2B-8A79-6BBFBADF1481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846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Diakép helye 1">
            <a:extLst>
              <a:ext uri="{FF2B5EF4-FFF2-40B4-BE49-F238E27FC236}">
                <a16:creationId xmlns:a16="http://schemas.microsoft.com/office/drawing/2014/main" id="{879DE466-86CE-40BE-A8C1-EFA22F30E6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Jegyzetek helye 2">
            <a:extLst>
              <a:ext uri="{FF2B5EF4-FFF2-40B4-BE49-F238E27FC236}">
                <a16:creationId xmlns:a16="http://schemas.microsoft.com/office/drawing/2014/main" id="{9C8EBF71-825A-4FDB-AC79-238DD84140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32100" name="Dia számának helye 3">
            <a:extLst>
              <a:ext uri="{FF2B5EF4-FFF2-40B4-BE49-F238E27FC236}">
                <a16:creationId xmlns:a16="http://schemas.microsoft.com/office/drawing/2014/main" id="{052AF300-6CC9-4C0F-9F9E-5A92042729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DC7FC-F42F-4763-A433-A8CD1ED21960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7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91874A9C-36C2-DC72-BAC0-EE8D4F2746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668542" y="774383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141" y="2426640"/>
            <a:ext cx="9221909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  <a:endParaRPr lang="en-US" dirty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A7713CDA-A5F2-439C-B89B-FA085EBD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AA384-0080-47F1-B259-0B66373526AD}" type="datetime1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A377F06-1764-4E87-8591-9CC5A6AE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B27D44B-C22E-42C9-8D0D-1AD102EE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A3869-0216-4C5A-AD93-4B729B9CA40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044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AF637-46D2-4FFC-861A-DC17B925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C8513-180A-4452-B056-C42A4AEB499E}" type="datetime1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4ABC4-8DDC-4227-A0D5-D67AF645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C6B3A-82CF-44D8-AA68-42221BF5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ED051-5724-4465-810F-34973520A540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473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DB5D-37CC-450B-B2E1-20AC1D37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4EA49-0367-4F40-A7E4-4C434B365C5C}" type="datetime1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2C3FA-D6CF-4A22-AE48-A2A6FD1C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94CA-784F-4700-8E73-DD755E13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1E557-0BA6-4A49-81D4-10361189AC98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3958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55222"/>
            <a:ext cx="10178322" cy="41278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250948" y="1323975"/>
            <a:ext cx="10178321" cy="644162"/>
          </a:xfrm>
        </p:spPr>
        <p:txBody>
          <a:bodyPr>
            <a:noAutofit/>
          </a:bodyPr>
          <a:lstStyle>
            <a:lvl1pPr marL="0" indent="0">
              <a:buNone/>
              <a:defRPr lang="hu-HU" sz="3600" b="0" kern="1200" cap="none" spc="0" baseline="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6517476-7B89-4ED3-8052-DBCB5B02C3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4D831-E814-49AD-9284-D6C49F1539E3}" type="datetime1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AA5566-C0E0-459A-9DB6-2F6C31A07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A52DF2-4B23-47BE-AE21-5416699CE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F4ADA-284A-4618-9809-3E136B8A208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345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3" y="188640"/>
            <a:ext cx="11137235" cy="6516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34B9-3D37-4E97-9CC9-35243ABB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AFC68-1DB0-4445-8658-F17D99319989}" type="datetime1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09E22-CFFA-4C0C-B47C-41F32572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9ADAE-AB1D-4093-994A-6B3F70E8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C380C-C845-4963-A3FD-AC6F788C337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394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069C56A1-A0BB-1390-055B-C38261601E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475232" y="2386744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2" y="4032664"/>
            <a:ext cx="9250439" cy="1265082"/>
          </a:xfrm>
          <a:solidFill>
            <a:srgbClr val="1E4571"/>
          </a:solidFill>
        </p:spPr>
        <p:txBody>
          <a:bodyPr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A2746C1B-60E2-49B0-B136-5C796806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8EAC0-82AE-44BB-8810-E82A6C2A23CD}" type="datetime1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0E43B44-B0D4-48C3-BFAC-52F732A04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4D20250A-30DE-4260-9B88-E8F672C4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C4579-8690-4010-9E40-148FDEF8A5E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4201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32E522C-565F-474F-8467-7903E4383B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292BF-B00E-438B-973E-7831D3B177A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70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E2C7213-C3A9-44A2-9B35-C87D648702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6B88F-154A-44EB-A9FB-1A201B9A96FB}" type="datetime1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B457B3D-E596-4B6C-A174-62A38763A4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154B3F-A4A5-4658-B6F7-FF5ED812FC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C9430-7787-436E-BF4C-31FF5D6AA085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929051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2AE436A-4F45-419E-98CC-A2ACD1AA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95DD3-2691-4648-BF8E-EC04604DABDF}" type="datetime1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12B1BF3-50E5-4116-A8A5-2425F8FB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8B70DBA-D6A0-4980-99AB-201F627C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B2326-DFFA-4827-B35F-19EA7E5FE5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823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CC6BD2C-7E2D-43B4-B308-B82445CE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BD2B6-5EB7-4E4A-AF19-E1C2FDC8A52E}" type="datetime1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B67339-54F1-4A4A-B23C-2277A2C6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B029B27-A02B-47A8-8513-E61506B1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1529-F653-4CCD-BF28-4A7D89027C0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029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>
            <a:extLst>
              <a:ext uri="{FF2B5EF4-FFF2-40B4-BE49-F238E27FC236}">
                <a16:creationId xmlns:a16="http://schemas.microsoft.com/office/drawing/2014/main" id="{B8F8B198-A3D9-4EB8-A7E2-A8D6E48119E4}"/>
              </a:ext>
            </a:extLst>
          </p:cNvPr>
          <p:cNvSpPr/>
          <p:nvPr/>
        </p:nvSpPr>
        <p:spPr>
          <a:xfrm>
            <a:off x="0" y="0"/>
            <a:ext cx="56165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/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B997F729-7DCC-408F-8915-22E79CABF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4EACC-D524-4C37-9CE2-16BBED0F64A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62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417B0A37-C67C-4A22-BA50-A5A332F3F01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-42172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hu-HU" noProof="0"/>
              <a:t>Kép beszúrásához kattintson az ikonra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E111936-C310-4D60-AAE9-C43E7655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fld id="{A2FB0794-3958-4F26-B1CF-E000295560A1}" type="datetime1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5D3B5B9D-9C47-4D92-9F6B-8010300D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075" y="6235700"/>
            <a:ext cx="5070475" cy="320675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4279B86E-D67D-4021-8A63-3322E793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2E015-F5DA-4241-8148-67CB883E4F1E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430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752CA-682F-49BC-B4B1-4113E9D47A6D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527050" y="188913"/>
            <a:ext cx="11129963" cy="733425"/>
          </a:xfrm>
          <a:prstGeom prst="rect">
            <a:avLst/>
          </a:prstGeom>
          <a:solidFill>
            <a:srgbClr val="9BAFB5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8105CBE-AD14-4F67-B86F-FDF069EF12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0" y="1103313"/>
            <a:ext cx="11137900" cy="527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  <a:endParaRPr lang="en-US" alt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6E9B1-6C44-4A63-8E07-FD0BC1DDD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72425" y="6489700"/>
            <a:ext cx="2752725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6650F0-CDED-40EF-A6CA-7E0D56736DC4}" type="datetime1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B0731-684A-47D5-9360-5E1CFF372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113" y="6492875"/>
            <a:ext cx="6981825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6A438-9146-4355-826B-3F9185153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3" y="6453188"/>
            <a:ext cx="487362" cy="365125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71CD39A4-8AC2-404E-B9BD-6ABC63216B1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5" r:id="rId2"/>
    <p:sldLayoutId id="2147483733" r:id="rId3"/>
    <p:sldLayoutId id="2147483734" r:id="rId4"/>
    <p:sldLayoutId id="2147483726" r:id="rId5"/>
    <p:sldLayoutId id="2147483727" r:id="rId6"/>
    <p:sldLayoutId id="2147483728" r:id="rId7"/>
    <p:sldLayoutId id="2147483735" r:id="rId8"/>
    <p:sldLayoutId id="2147483736" r:id="rId9"/>
    <p:sldLayoutId id="2147483729" r:id="rId10"/>
    <p:sldLayoutId id="2147483730" r:id="rId11"/>
    <p:sldLayoutId id="2147483731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kern="1200" cap="all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QWOd5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components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etbootstrap.com/docs/5.3/components/navb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etbootstrap.com/docs/5.3/components/carousel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paste.it/emqur" TargetMode="External"/><Relationship Id="rId2" Type="http://schemas.openxmlformats.org/officeDocument/2006/relationships/hyperlink" Target="https://getbootstrap.com/docs/5.3/components/carousel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components/navbar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bootstrap.com/docs/5.3/components/carouse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getting-started/introducti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justpaste.it/j1uk2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justpaste.it/dpq0j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justpaste.it/ci2fl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76678-B78E-43EA-8048-9650C4E3F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hu-HU" dirty="0"/>
              <a:t>Ismerkedés a </a:t>
            </a:r>
            <a:r>
              <a:rPr lang="hu-HU" dirty="0" err="1"/>
              <a:t>Bootstrap</a:t>
            </a:r>
            <a:r>
              <a:rPr lang="hu-HU" dirty="0"/>
              <a:t> 5 osztályokkal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6C5602B-347B-4120-A2F3-606BF510AB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hu-HU" sz="2400" dirty="0"/>
              <a:t>Web-fejlesztés kurzus, ELTE Informatikai Kar</a:t>
            </a:r>
          </a:p>
        </p:txBody>
      </p:sp>
      <p:sp>
        <p:nvSpPr>
          <p:cNvPr id="9220" name="Dia számának helye 3">
            <a:extLst>
              <a:ext uri="{FF2B5EF4-FFF2-40B4-BE49-F238E27FC236}">
                <a16:creationId xmlns:a16="http://schemas.microsoft.com/office/drawing/2014/main" id="{79296C9D-6EBB-4547-B769-C5A0266394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663DD3E3-6D81-4CB4-AB60-79E59BAB3D85}" type="slidenum">
              <a:rPr lang="hu-HU" altLang="hu-HU" smtClean="0"/>
              <a:pPr/>
              <a:t>1</a:t>
            </a:fld>
            <a:endParaRPr lang="hu-HU" altLang="hu-HU"/>
          </a:p>
        </p:txBody>
      </p:sp>
      <p:sp>
        <p:nvSpPr>
          <p:cNvPr id="9221" name="Szövegdoboz 5">
            <a:extLst>
              <a:ext uri="{FF2B5EF4-FFF2-40B4-BE49-F238E27FC236}">
                <a16:creationId xmlns:a16="http://schemas.microsoft.com/office/drawing/2014/main" id="{98E3D858-599E-42F0-AFD8-AC2DC3F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1413" y="39688"/>
            <a:ext cx="1001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dirty="0"/>
              <a:t>v2025.1</a:t>
            </a:r>
          </a:p>
        </p:txBody>
      </p:sp>
    </p:spTree>
  </p:cSld>
  <p:clrMapOvr>
    <a:masterClrMapping/>
  </p:clrMapOvr>
  <p:transition spd="slow" advTm="512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1B90C6-D94B-460B-BE25-B3702AE8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Folyékony beágyazott elemek oldalaránya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B901FC-AC96-40E6-80B6-DAB5C0B3D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050925"/>
            <a:ext cx="10179050" cy="3171825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beágyazott elemek (pl. </a:t>
            </a:r>
            <a:r>
              <a:rPr lang="hu-H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youtube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videók) oldalarányát is érdemes megadni a 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ratio</a:t>
            </a:r>
            <a:r>
              <a:rPr lang="hu-HU" i="1" dirty="0">
                <a:solidFill>
                  <a:srgbClr val="FC4241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osztállyal.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alapértelmezetten  következő oldalarányokat támogatja: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21:9 (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ratio-21x9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16:9 (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ratio-16x9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4:3 (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ratio-4x3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1:1 (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ratio-1x1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8420" name="Dia számának helye 3">
            <a:extLst>
              <a:ext uri="{FF2B5EF4-FFF2-40B4-BE49-F238E27FC236}">
                <a16:creationId xmlns:a16="http://schemas.microsoft.com/office/drawing/2014/main" id="{0DA3EE32-3268-4FB2-9893-F1B694FC6288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1ED41C-217E-4ABA-A097-745C4543261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88421" name="Szövegdoboz 13">
            <a:extLst>
              <a:ext uri="{FF2B5EF4-FFF2-40B4-BE49-F238E27FC236}">
                <a16:creationId xmlns:a16="http://schemas.microsoft.com/office/drawing/2014/main" id="{EED755CF-7535-4A6C-8D1C-977F16076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8" y="5186363"/>
            <a:ext cx="100250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000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altLang="hu-HU" sz="2000" dirty="0">
                <a:solidFill>
                  <a:srgbClr val="008000"/>
                </a:solidFill>
                <a:latin typeface="Consolas" panose="020B0609020204030204" pitchFamily="49" charset="0"/>
              </a:rPr>
              <a:t>&lt;!-- 16:9 </a:t>
            </a:r>
            <a:r>
              <a:rPr lang="en-US" altLang="hu-HU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arány</a:t>
            </a:r>
            <a:r>
              <a:rPr lang="en-US" altLang="hu-HU" sz="2000" dirty="0">
                <a:solidFill>
                  <a:srgbClr val="008000"/>
                </a:solidFill>
                <a:latin typeface="Consolas" panose="020B0609020204030204" pitchFamily="49" charset="0"/>
              </a:rPr>
              <a:t> --&gt;</a:t>
            </a:r>
            <a:endParaRPr lang="en-US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"ratio ratio-16x9"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   &lt;</a:t>
            </a:r>
            <a:r>
              <a:rPr lang="hu-HU" altLang="hu-HU" sz="2000" dirty="0" err="1">
                <a:solidFill>
                  <a:srgbClr val="800000"/>
                </a:solidFill>
                <a:latin typeface="Consolas" panose="020B0609020204030204" pitchFamily="49" charset="0"/>
              </a:rPr>
              <a:t>iframe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"https://www.youtube.com/embed/c9B4TPnak1A"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&gt;&lt;/iframe&gt;</a:t>
            </a: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8422" name="Szövegdoboz 14">
            <a:extLst>
              <a:ext uri="{FF2B5EF4-FFF2-40B4-BE49-F238E27FC236}">
                <a16:creationId xmlns:a16="http://schemas.microsoft.com/office/drawing/2014/main" id="{7B5C2078-C4D7-4896-A9C4-236BCC6B1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" y="4848225"/>
            <a:ext cx="1308100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pic>
        <p:nvPicPr>
          <p:cNvPr id="188423" name="Kép 6">
            <a:extLst>
              <a:ext uri="{FF2B5EF4-FFF2-40B4-BE49-F238E27FC236}">
                <a16:creationId xmlns:a16="http://schemas.microsoft.com/office/drawing/2014/main" id="{E3245B4E-29AB-4B97-8257-166A39477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8" r="2638" b="61707"/>
          <a:stretch>
            <a:fillRect/>
          </a:stretch>
        </p:blipFill>
        <p:spPr bwMode="auto">
          <a:xfrm>
            <a:off x="4284663" y="2635249"/>
            <a:ext cx="7332536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82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9786A3-8557-FB64-6573-7068851BA1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 dirty="0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4FEC03-CCF8-9A4D-656D-132468D9D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600" dirty="0"/>
              <a:t>Állítsuk be az összes kép esetén a folyékony megjelenést! (</a:t>
            </a:r>
            <a:r>
              <a:rPr lang="hu-HU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img</a:t>
            </a:r>
            <a:r>
              <a:rPr lang="hu-HU" sz="3600" dirty="0">
                <a:solidFill>
                  <a:srgbClr val="0000FF"/>
                </a:solidFill>
                <a:latin typeface="Consolas" panose="020B0609020204030204" pitchFamily="49" charset="0"/>
              </a:rPr>
              <a:t>-fluid</a:t>
            </a:r>
            <a:r>
              <a:rPr lang="hu-HU" sz="3600" dirty="0"/>
              <a:t>)</a:t>
            </a:r>
          </a:p>
          <a:p>
            <a:r>
              <a:rPr lang="hu-HU" sz="3600" dirty="0"/>
              <a:t>A videó oldalaránya 16x9 legyen! (</a:t>
            </a:r>
            <a:r>
              <a:rPr lang="hu-HU" sz="3600" dirty="0">
                <a:solidFill>
                  <a:srgbClr val="0000FF"/>
                </a:solidFill>
                <a:latin typeface="Consolas" panose="020B0609020204030204" pitchFamily="49" charset="0"/>
              </a:rPr>
              <a:t>ratio</a:t>
            </a:r>
            <a:r>
              <a:rPr lang="hu-HU" sz="3600" dirty="0"/>
              <a:t> </a:t>
            </a:r>
            <a:r>
              <a:rPr lang="hu-HU" sz="3600" dirty="0">
                <a:solidFill>
                  <a:srgbClr val="0000FF"/>
                </a:solidFill>
                <a:latin typeface="Consolas" panose="020B0609020204030204" pitchFamily="49" charset="0"/>
              </a:rPr>
              <a:t>ratio-16x9</a:t>
            </a:r>
            <a:r>
              <a:rPr lang="hu-HU" sz="3600" dirty="0"/>
              <a:t>)</a:t>
            </a:r>
          </a:p>
          <a:p>
            <a:r>
              <a:rPr lang="hu-HU" sz="3600" dirty="0"/>
              <a:t>A </a:t>
            </a:r>
            <a:r>
              <a:rPr lang="hu-HU" sz="3600" dirty="0" err="1"/>
              <a:t>slideshare</a:t>
            </a:r>
            <a:r>
              <a:rPr lang="hu-HU" sz="3600" dirty="0"/>
              <a:t> beágyazás oldalaránya legyen 4x3! (</a:t>
            </a:r>
            <a:r>
              <a:rPr lang="hu-HU" sz="3600" dirty="0">
                <a:solidFill>
                  <a:srgbClr val="0000FF"/>
                </a:solidFill>
                <a:latin typeface="Consolas" panose="020B0609020204030204" pitchFamily="49" charset="0"/>
              </a:rPr>
              <a:t>ratio</a:t>
            </a:r>
            <a:r>
              <a:rPr lang="hu-HU" sz="3600" dirty="0"/>
              <a:t> </a:t>
            </a:r>
            <a:r>
              <a:rPr lang="hu-HU" sz="3600" dirty="0">
                <a:solidFill>
                  <a:srgbClr val="0000FF"/>
                </a:solidFill>
                <a:latin typeface="Consolas" panose="020B0609020204030204" pitchFamily="49" charset="0"/>
              </a:rPr>
              <a:t>ratio-4x3</a:t>
            </a:r>
            <a:r>
              <a:rPr lang="hu-HU" sz="3600" dirty="0"/>
              <a:t>)</a:t>
            </a:r>
          </a:p>
          <a:p>
            <a:pPr lvl="1"/>
            <a:r>
              <a:rPr lang="hu-HU" sz="3200" dirty="0"/>
              <a:t>Az osztálybeállítást a beágyazott keretet </a:t>
            </a:r>
            <a:r>
              <a:rPr lang="hu-HU" sz="32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hu-HU" sz="3200" dirty="0" err="1">
                <a:solidFill>
                  <a:srgbClr val="C00000"/>
                </a:solidFill>
                <a:latin typeface="Consolas" panose="020B0609020204030204" pitchFamily="49" charset="0"/>
              </a:rPr>
              <a:t>iframe</a:t>
            </a:r>
            <a:r>
              <a:rPr lang="hu-HU" sz="3200" dirty="0">
                <a:solidFill>
                  <a:srgbClr val="C00000"/>
                </a:solidFill>
                <a:latin typeface="Consolas" panose="020B0609020204030204" pitchFamily="49" charset="0"/>
              </a:rPr>
              <a:t>&gt; </a:t>
            </a:r>
            <a:r>
              <a:rPr lang="hu-HU" sz="3200" dirty="0"/>
              <a:t>tartalmazó </a:t>
            </a:r>
            <a:r>
              <a:rPr lang="hu-HU" sz="3200" dirty="0">
                <a:solidFill>
                  <a:srgbClr val="C00000"/>
                </a:solidFill>
                <a:latin typeface="Consolas" panose="020B0609020204030204" pitchFamily="49" charset="0"/>
              </a:rPr>
              <a:t>&lt;div&gt; </a:t>
            </a:r>
            <a:r>
              <a:rPr lang="hu-HU" sz="3200" dirty="0"/>
              <a:t>elemen kell alkalmazni.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380FBAA-CF0C-807D-4CCE-C2D4B4E0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237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C3C6E8-5CF0-4D6B-B47C-55E04771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sz="3200" dirty="0"/>
              <a:t>Elemek eltüntetése a képernyőről (képernyőolvasó programban továbbra is elérhető módon)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6DBC01-D7C9-F051-08EB-7C588DFDD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131075" name="Dia számának helye 3">
            <a:extLst>
              <a:ext uri="{FF2B5EF4-FFF2-40B4-BE49-F238E27FC236}">
                <a16:creationId xmlns:a16="http://schemas.microsoft.com/office/drawing/2014/main" id="{4ED6483B-3291-4477-B954-56E3D64608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B40094C-052D-40C7-AB24-B30CF11D31FB}" type="slidenum">
              <a:rPr lang="hu-HU" altLang="hu-HU" smtClean="0"/>
              <a:pPr/>
              <a:t>12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139711340"/>
      </p:ext>
    </p:extLst>
  </p:cSld>
  <p:clrMapOvr>
    <a:masterClrMapping/>
  </p:clrMapOvr>
  <p:transition spd="slow" advTm="2993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5FD91B-3943-15D3-BFD1-51F21784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Vizuális elrejtésre szolgáló osztályok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4FFA60-B657-FD4F-A0F6-869E5737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845175" cy="5278437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&lt;h2 class="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visually-hidden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"&gt;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Ugrás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az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oldalon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belül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&lt;/h2&gt;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&lt;a class="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visually-hidden-focusable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"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="#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tartalom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"&gt;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Ugrás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a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tartalomra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&lt;/a&gt;</a:t>
            </a:r>
            <a:endParaRPr lang="hu-HU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8D5811B-B9F3-8992-5960-CB957605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13</a:t>
            </a:fld>
            <a:endParaRPr lang="hu-HU"/>
          </a:p>
        </p:txBody>
      </p:sp>
      <p:sp>
        <p:nvSpPr>
          <p:cNvPr id="5" name="Beszédbuborék: négyszög 4">
            <a:extLst>
              <a:ext uri="{FF2B5EF4-FFF2-40B4-BE49-F238E27FC236}">
                <a16:creationId xmlns:a16="http://schemas.microsoft.com/office/drawing/2014/main" id="{61011FD0-5925-97EF-DA20-34C9DCCA1178}"/>
              </a:ext>
            </a:extLst>
          </p:cNvPr>
          <p:cNvSpPr/>
          <p:nvPr/>
        </p:nvSpPr>
        <p:spPr>
          <a:xfrm>
            <a:off x="7067551" y="3428999"/>
            <a:ext cx="4781550" cy="2714625"/>
          </a:xfrm>
          <a:prstGeom prst="wedgeRectCallout">
            <a:avLst>
              <a:gd name="adj1" fmla="val -75875"/>
              <a:gd name="adj2" fmla="val -56146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400" dirty="0"/>
              <a:t>A képernyőről elrejtjük, de újra megjelenik, ha fókuszba kerül. </a:t>
            </a:r>
            <a:br>
              <a:rPr lang="hu-HU" sz="2400" dirty="0"/>
            </a:br>
            <a:r>
              <a:rPr lang="hu-HU" sz="2400" dirty="0"/>
              <a:t>(pl. ránavigáltunk a TAB billentyűvel). Ez hasznos azoknak, akik billentyűzettel kezelik a számítógépet.</a:t>
            </a:r>
          </a:p>
        </p:txBody>
      </p:sp>
      <p:sp>
        <p:nvSpPr>
          <p:cNvPr id="6" name="Beszédbuborék: négyszög 5">
            <a:extLst>
              <a:ext uri="{FF2B5EF4-FFF2-40B4-BE49-F238E27FC236}">
                <a16:creationId xmlns:a16="http://schemas.microsoft.com/office/drawing/2014/main" id="{FC28806D-F9A6-3322-0A6F-9F5E73D12031}"/>
              </a:ext>
            </a:extLst>
          </p:cNvPr>
          <p:cNvSpPr/>
          <p:nvPr/>
        </p:nvSpPr>
        <p:spPr>
          <a:xfrm>
            <a:off x="7067550" y="1647825"/>
            <a:ext cx="4781550" cy="1381125"/>
          </a:xfrm>
          <a:prstGeom prst="wedgeRectCallout">
            <a:avLst>
              <a:gd name="adj1" fmla="val -91459"/>
              <a:gd name="adj2" fmla="val -6413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A képernyőről elrejtjük, de a képernyőolvasóprogramban továbbra is elérhető marad.</a:t>
            </a:r>
          </a:p>
        </p:txBody>
      </p:sp>
    </p:spTree>
    <p:extLst>
      <p:ext uri="{BB962C8B-B14F-4D97-AF65-F5344CB8AC3E}">
        <p14:creationId xmlns:p14="http://schemas.microsoft.com/office/powerpoint/2010/main" val="62245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9786A3-8557-FB64-6573-7068851BA1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 dirty="0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4FEC03-CCF8-9A4D-656D-132468D9D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200" dirty="0"/>
              <a:t>Tüntessük el az első </a:t>
            </a:r>
            <a:r>
              <a:rPr lang="hu-HU" sz="32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hu-HU" sz="32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nav</a:t>
            </a:r>
            <a:r>
              <a:rPr lang="hu-HU" sz="32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hu-HU" sz="3200" dirty="0"/>
              <a:t>elemen belül található címsort (Ugrás a tartalomra)! (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visually-hidden</a:t>
            </a:r>
            <a:r>
              <a:rPr lang="hu-HU" sz="3200" dirty="0"/>
              <a:t>)</a:t>
            </a:r>
          </a:p>
          <a:p>
            <a:r>
              <a:rPr lang="hu-HU" sz="3200" dirty="0"/>
              <a:t>Az </a:t>
            </a:r>
            <a:r>
              <a:rPr lang="hu-HU" sz="3200" b="1" dirty="0"/>
              <a:t>Ugrás a tartalomra </a:t>
            </a:r>
            <a:r>
              <a:rPr lang="hu-HU" sz="3200" dirty="0"/>
              <a:t>link is legyen eltüntetve, de jelenjen meg, ha fókuszba kerül! (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visually-hidden-focusable</a:t>
            </a:r>
            <a:r>
              <a:rPr lang="hu-HU" sz="3200" dirty="0"/>
              <a:t>)</a:t>
            </a:r>
          </a:p>
          <a:p>
            <a:endParaRPr lang="hu-HU" sz="32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380FBAA-CF0C-807D-4CCE-C2D4B4E0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2537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C3C6E8-5CF0-4D6B-B47C-55E04771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dirty="0"/>
              <a:t>Szövegformázások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BB74F3C-C975-DF73-161E-3EEBF7C5F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1075" name="Dia számának helye 3">
            <a:extLst>
              <a:ext uri="{FF2B5EF4-FFF2-40B4-BE49-F238E27FC236}">
                <a16:creationId xmlns:a16="http://schemas.microsoft.com/office/drawing/2014/main" id="{4ED6483B-3291-4477-B954-56E3D64608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B40094C-052D-40C7-AB24-B30CF11D31FB}" type="slidenum">
              <a:rPr lang="hu-HU" altLang="hu-HU" smtClean="0"/>
              <a:pPr/>
              <a:t>15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74612318"/>
      </p:ext>
    </p:extLst>
  </p:cSld>
  <p:clrMapOvr>
    <a:masterClrMapping/>
  </p:clrMapOvr>
  <p:transition spd="slow" advTm="2993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CFD953-56A6-4FB1-BB2F-CAEF763F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Szövegformázások</a:t>
            </a:r>
          </a:p>
        </p:txBody>
      </p:sp>
      <p:sp>
        <p:nvSpPr>
          <p:cNvPr id="133123" name="Tartalom helye 2">
            <a:extLst>
              <a:ext uri="{FF2B5EF4-FFF2-40B4-BE49-F238E27FC236}">
                <a16:creationId xmlns:a16="http://schemas.microsoft.com/office/drawing/2014/main" id="{55BAB7E7-6B82-41FF-900A-2FCB9843B2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8" y="996950"/>
            <a:ext cx="9939337" cy="198437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hu-HU" altLang="hu-HU" sz="2000" dirty="0"/>
              <a:t>Az alábbi beépített stílusok állnak rendelkezésre: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altLang="hu-HU" sz="1800" dirty="0">
                <a:solidFill>
                  <a:srgbClr val="0000FF"/>
                </a:solidFill>
                <a:latin typeface="Consolas" panose="020B0609020204030204" pitchFamily="49" charset="0"/>
              </a:rPr>
              <a:t>text-lowercase</a:t>
            </a:r>
            <a:r>
              <a:rPr lang="hu-HU" altLang="hu-HU" sz="1800" dirty="0"/>
              <a:t>: kisbetűs megjelenítés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altLang="hu-HU" sz="1800" dirty="0">
                <a:solidFill>
                  <a:srgbClr val="0000FF"/>
                </a:solidFill>
                <a:latin typeface="Consolas" panose="020B0609020204030204" pitchFamily="49" charset="0"/>
              </a:rPr>
              <a:t>text-uppercase</a:t>
            </a:r>
            <a:r>
              <a:rPr lang="hu-HU" altLang="hu-HU" sz="1800" dirty="0"/>
              <a:t>: nagybetűs megjelenítés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altLang="hu-HU" sz="1800" dirty="0">
                <a:solidFill>
                  <a:srgbClr val="0000FF"/>
                </a:solidFill>
                <a:latin typeface="Consolas" panose="020B0609020204030204" pitchFamily="49" charset="0"/>
              </a:rPr>
              <a:t>text-capitalize</a:t>
            </a:r>
            <a:r>
              <a:rPr lang="hu-HU" altLang="hu-HU" sz="1800" dirty="0"/>
              <a:t>: nagy kezdőbetűs megjelenítés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endParaRPr lang="hu-HU" altLang="hu-HU" sz="1800" dirty="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endParaRPr lang="hu-HU" altLang="hu-HU" sz="1800" dirty="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endParaRPr lang="hu-HU" altLang="hu-HU" sz="1800" dirty="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endParaRPr lang="hu-HU" altLang="hu-HU" sz="1800" dirty="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endParaRPr lang="hu-HU" altLang="hu-HU" sz="1800" dirty="0"/>
          </a:p>
        </p:txBody>
      </p:sp>
      <p:sp>
        <p:nvSpPr>
          <p:cNvPr id="133124" name="Dia számának helye 3">
            <a:extLst>
              <a:ext uri="{FF2B5EF4-FFF2-40B4-BE49-F238E27FC236}">
                <a16:creationId xmlns:a16="http://schemas.microsoft.com/office/drawing/2014/main" id="{762C09AF-4C36-4D64-8A87-DA9606658B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876FC8D-A0A5-49A4-BFAA-FBB70EB9B118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33125" name="Szövegdoboz 8">
            <a:extLst>
              <a:ext uri="{FF2B5EF4-FFF2-40B4-BE49-F238E27FC236}">
                <a16:creationId xmlns:a16="http://schemas.microsoft.com/office/drawing/2014/main" id="{B1CD5BC7-0499-43AA-B94D-011AB838C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3886201"/>
            <a:ext cx="9031288" cy="232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lowercase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uppercase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capitalize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fw-bold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fst-normal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fst-italic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3126" name="Szövegdoboz 11">
            <a:extLst>
              <a:ext uri="{FF2B5EF4-FFF2-40B4-BE49-F238E27FC236}">
                <a16:creationId xmlns:a16="http://schemas.microsoft.com/office/drawing/2014/main" id="{191516FC-939C-4AEF-8867-D4AD445EF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3381375"/>
            <a:ext cx="1252537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dirty="0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33127" name="Szövegdoboz 12">
            <a:extLst>
              <a:ext uri="{FF2B5EF4-FFF2-40B4-BE49-F238E27FC236}">
                <a16:creationId xmlns:a16="http://schemas.microsoft.com/office/drawing/2014/main" id="{062843D0-A217-4E7D-B7B5-38F1AFEEE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8" y="3381375"/>
            <a:ext cx="1252537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133128" name="Kép 17">
            <a:extLst>
              <a:ext uri="{FF2B5EF4-FFF2-40B4-BE49-F238E27FC236}">
                <a16:creationId xmlns:a16="http://schemas.microsoft.com/office/drawing/2014/main" id="{A0CB19F6-97F5-41E1-850D-E33B4F79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87" y="3886201"/>
            <a:ext cx="1870117" cy="23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0079387-4E2C-DEEF-E454-0243E5786016}"/>
              </a:ext>
            </a:extLst>
          </p:cNvPr>
          <p:cNvSpPr txBox="1"/>
          <p:nvPr/>
        </p:nvSpPr>
        <p:spPr>
          <a:xfrm>
            <a:off x="6096000" y="1388972"/>
            <a:ext cx="6096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spcAft>
                <a:spcPts val="1200"/>
              </a:spcAft>
            </a:pPr>
            <a:r>
              <a:rPr lang="en-US" altLang="hu-HU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fw</a:t>
            </a:r>
            <a:r>
              <a:rPr lang="en-US" altLang="hu-HU" sz="1800" dirty="0">
                <a:solidFill>
                  <a:srgbClr val="0000FF"/>
                </a:solidFill>
                <a:latin typeface="Consolas" panose="020B0609020204030204" pitchFamily="49" charset="0"/>
              </a:rPr>
              <a:t>-bold</a:t>
            </a:r>
            <a:r>
              <a:rPr lang="hu-HU" altLang="hu-HU" sz="1800" dirty="0"/>
              <a:t>: félkövér megjelenítés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hu-HU" sz="1800" dirty="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hu-HU" altLang="hu-HU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</a:t>
            </a:r>
            <a:r>
              <a:rPr lang="en-US" altLang="hu-HU" sz="1800" dirty="0">
                <a:solidFill>
                  <a:srgbClr val="0000FF"/>
                </a:solidFill>
                <a:latin typeface="Consolas" panose="020B0609020204030204" pitchFamily="49" charset="0"/>
              </a:rPr>
              <a:t>-normal</a:t>
            </a:r>
            <a:r>
              <a:rPr lang="hu-HU" altLang="hu-HU" sz="1800" dirty="0"/>
              <a:t>: normál megjelenítés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hu-HU" sz="1800" dirty="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hu-HU" altLang="hu-HU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</a:t>
            </a:r>
            <a:r>
              <a:rPr lang="en-US" altLang="hu-HU" sz="1800" dirty="0">
                <a:solidFill>
                  <a:srgbClr val="0000FF"/>
                </a:solidFill>
                <a:latin typeface="Consolas" panose="020B0609020204030204" pitchFamily="49" charset="0"/>
              </a:rPr>
              <a:t>-italic</a:t>
            </a:r>
            <a:r>
              <a:rPr lang="hu-HU" altLang="hu-HU" sz="1800" dirty="0"/>
              <a:t>: megjelenítés dőlt stílussal</a:t>
            </a:r>
          </a:p>
          <a:p>
            <a:pPr lvl="1" eaLnBrk="1" hangingPunct="1"/>
            <a:r>
              <a:rPr lang="hu-HU" altLang="hu-HU" sz="1800" dirty="0">
                <a:solidFill>
                  <a:srgbClr val="0000FF"/>
                </a:solidFill>
                <a:latin typeface="Consolas" panose="020B0609020204030204" pitchFamily="49" charset="0"/>
              </a:rPr>
              <a:t>lead</a:t>
            </a:r>
            <a:r>
              <a:rPr lang="hu-HU" altLang="hu-HU" sz="1800" dirty="0"/>
              <a:t>: bevezető mondat cikkeknél</a:t>
            </a:r>
          </a:p>
        </p:txBody>
      </p:sp>
    </p:spTree>
    <p:extLst>
      <p:ext uri="{BB962C8B-B14F-4D97-AF65-F5344CB8AC3E}">
        <p14:creationId xmlns:p14="http://schemas.microsoft.com/office/powerpoint/2010/main" val="3936147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B52A63-28AC-495F-87C3-7547D46D9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Szövegigazítások</a:t>
            </a:r>
          </a:p>
        </p:txBody>
      </p:sp>
      <p:sp>
        <p:nvSpPr>
          <p:cNvPr id="192515" name="Tartalom helye 2">
            <a:extLst>
              <a:ext uri="{FF2B5EF4-FFF2-40B4-BE49-F238E27FC236}">
                <a16:creationId xmlns:a16="http://schemas.microsoft.com/office/drawing/2014/main" id="{57E4D909-9862-4111-8569-8EF116367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039813"/>
            <a:ext cx="11129963" cy="3201987"/>
          </a:xfrm>
        </p:spPr>
        <p:txBody>
          <a:bodyPr/>
          <a:lstStyle/>
          <a:p>
            <a:pPr eaLnBrk="1" hangingPunct="1"/>
            <a:r>
              <a:rPr lang="hu-HU" altLang="hu-HU" dirty="0"/>
              <a:t>Szöveg igazításra használható osztályok</a:t>
            </a:r>
          </a:p>
          <a:p>
            <a:pPr lvl="1" eaLnBrk="1" hangingPunct="1"/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text-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hu-HU" altLang="hu-HU" dirty="0"/>
              <a:t>: 	balra igazítás</a:t>
            </a:r>
          </a:p>
          <a:p>
            <a:pPr lvl="1" eaLnBrk="1" hangingPunct="1"/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text-center</a:t>
            </a:r>
            <a:r>
              <a:rPr lang="hu-HU" altLang="hu-HU" dirty="0"/>
              <a:t>: 	középre igazítás</a:t>
            </a:r>
          </a:p>
          <a:p>
            <a:pPr lvl="1" eaLnBrk="1" hangingPunct="1"/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text-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hu-HU" altLang="hu-HU" dirty="0"/>
              <a:t>: 	jobbra igazítás</a:t>
            </a:r>
          </a:p>
          <a:p>
            <a:pPr lvl="1" eaLnBrk="1" hangingPunct="1"/>
            <a:r>
              <a:rPr lang="hu-HU" altLang="hu-HU" dirty="0">
                <a:solidFill>
                  <a:srgbClr val="FF0000"/>
                </a:solidFill>
              </a:rPr>
              <a:t>Sorkizárt igazításra szolgáló osztály a </a:t>
            </a:r>
            <a:r>
              <a:rPr lang="hu-HU" altLang="hu-HU" dirty="0" err="1">
                <a:solidFill>
                  <a:srgbClr val="FF0000"/>
                </a:solidFill>
              </a:rPr>
              <a:t>Bootstrap</a:t>
            </a:r>
            <a:r>
              <a:rPr lang="hu-HU" altLang="hu-HU" dirty="0">
                <a:solidFill>
                  <a:srgbClr val="FF0000"/>
                </a:solidFill>
              </a:rPr>
              <a:t> 5-ös verziójában már nem használható.</a:t>
            </a:r>
          </a:p>
        </p:txBody>
      </p:sp>
      <p:sp>
        <p:nvSpPr>
          <p:cNvPr id="192516" name="Dia számának helye 3">
            <a:extLst>
              <a:ext uri="{FF2B5EF4-FFF2-40B4-BE49-F238E27FC236}">
                <a16:creationId xmlns:a16="http://schemas.microsoft.com/office/drawing/2014/main" id="{2C7AD859-280F-4619-BF1A-56D55F113A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ADFC37-17E4-4262-BCB1-1704652ECE6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92517" name="Szövegdoboz 8">
            <a:extLst>
              <a:ext uri="{FF2B5EF4-FFF2-40B4-BE49-F238E27FC236}">
                <a16:creationId xmlns:a16="http://schemas.microsoft.com/office/drawing/2014/main" id="{B242E2AB-0129-4C3E-B169-602884CDB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4295775"/>
            <a:ext cx="63881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"text-start"</a:t>
            </a:r>
            <a: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elit.</a:t>
            </a:r>
            <a: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"text-center"</a:t>
            </a:r>
            <a: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elit.</a:t>
            </a:r>
            <a: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"text-end"</a:t>
            </a:r>
            <a: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 alt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elit.</a:t>
            </a:r>
            <a:r>
              <a:rPr lang="hu-HU" alt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92518" name="Szövegdoboz 11">
            <a:extLst>
              <a:ext uri="{FF2B5EF4-FFF2-40B4-BE49-F238E27FC236}">
                <a16:creationId xmlns:a16="http://schemas.microsoft.com/office/drawing/2014/main" id="{3A9C289F-C983-43BD-8419-67C8E1509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50" y="3913188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92519" name="Szövegdoboz 12">
            <a:extLst>
              <a:ext uri="{FF2B5EF4-FFF2-40B4-BE49-F238E27FC236}">
                <a16:creationId xmlns:a16="http://schemas.microsoft.com/office/drawing/2014/main" id="{FEA832BE-142B-44B7-BDAB-AA350C0F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3979863"/>
            <a:ext cx="1250950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192520" name="Kép 5">
            <a:extLst>
              <a:ext uri="{FF2B5EF4-FFF2-40B4-BE49-F238E27FC236}">
                <a16:creationId xmlns:a16="http://schemas.microsoft.com/office/drawing/2014/main" id="{F1D5E8D1-F867-425E-B7E0-E646878C6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24"/>
          <a:stretch>
            <a:fillRect/>
          </a:stretch>
        </p:blipFill>
        <p:spPr bwMode="auto">
          <a:xfrm>
            <a:off x="7381875" y="4416425"/>
            <a:ext cx="46767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54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9786A3-8557-FB64-6573-7068851BA1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 dirty="0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4FEC03-CCF8-9A4D-656D-132468D9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11129963" cy="5278437"/>
          </a:xfrm>
        </p:spPr>
        <p:txBody>
          <a:bodyPr/>
          <a:lstStyle/>
          <a:p>
            <a:r>
              <a:rPr lang="hu-HU" dirty="0"/>
              <a:t>Az 1-es címsor legyen</a:t>
            </a:r>
          </a:p>
          <a:p>
            <a:pPr lvl="1"/>
            <a:r>
              <a:rPr lang="hu-HU" sz="2800" dirty="0"/>
              <a:t>nagybetűs (</a:t>
            </a:r>
            <a:r>
              <a:rPr lang="hu-HU" sz="28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</a:t>
            </a:r>
            <a:r>
              <a:rPr lang="hu-HU" sz="28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uppercase</a:t>
            </a:r>
            <a:r>
              <a:rPr lang="hu-HU" sz="2800" dirty="0"/>
              <a:t>)</a:t>
            </a:r>
          </a:p>
          <a:p>
            <a:pPr lvl="1"/>
            <a:r>
              <a:rPr lang="hu-HU" sz="2800" dirty="0"/>
              <a:t>félkövér (</a:t>
            </a:r>
            <a:r>
              <a:rPr lang="hu-HU" sz="28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fw-bold</a:t>
            </a:r>
            <a:r>
              <a:rPr lang="hu-HU" sz="2800" dirty="0"/>
              <a:t>)</a:t>
            </a:r>
          </a:p>
          <a:p>
            <a:r>
              <a:rPr lang="hu-HU" altLang="hu-HU" sz="2800" dirty="0"/>
              <a:t>A</a:t>
            </a:r>
            <a:r>
              <a:rPr lang="hu-HU" dirty="0"/>
              <a:t> </a:t>
            </a:r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h1, </a:t>
            </a:r>
            <a:r>
              <a:rPr lang="hu-HU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figure</a:t>
            </a:r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footer</a:t>
            </a:r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caption</a:t>
            </a:r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legyen középre igazítva (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text-center</a:t>
            </a:r>
            <a:r>
              <a:rPr lang="hu-HU" dirty="0"/>
              <a:t>)</a:t>
            </a:r>
          </a:p>
          <a:p>
            <a:r>
              <a:rPr lang="hu-HU" dirty="0"/>
              <a:t>A </a:t>
            </a:r>
            <a:r>
              <a:rPr lang="hu-HU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</a:t>
            </a:r>
            <a:r>
              <a:rPr lang="hu-HU" dirty="0"/>
              <a:t> elem legyen balra igazítva (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text-start</a:t>
            </a:r>
            <a:r>
              <a:rPr lang="hu-HU" dirty="0"/>
              <a:t>)</a:t>
            </a:r>
          </a:p>
          <a:p>
            <a:r>
              <a:rPr lang="hu-HU" dirty="0"/>
              <a:t>Az idézetet (</a:t>
            </a:r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&lt;q&gt;</a:t>
            </a:r>
            <a:r>
              <a:rPr lang="hu-HU" dirty="0"/>
              <a:t>) tartalmazó bekezdés legyen kiemelt (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lead</a:t>
            </a:r>
            <a:r>
              <a:rPr lang="hu-HU" dirty="0"/>
              <a:t>)</a:t>
            </a:r>
          </a:p>
          <a:p>
            <a:r>
              <a:rPr lang="hu-HU" dirty="0"/>
              <a:t>Minden </a:t>
            </a:r>
            <a:r>
              <a:rPr lang="hu-HU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figcaption</a:t>
            </a:r>
            <a:r>
              <a:rPr lang="hu-HU" dirty="0"/>
              <a:t> legyen dőlt (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fst-italic</a:t>
            </a:r>
            <a:r>
              <a:rPr lang="hu-HU" dirty="0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380FBAA-CF0C-807D-4CCE-C2D4B4E0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872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175109-444C-4F2A-866D-17CD5FBA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dirty="0"/>
              <a:t>Színek, háttérszínek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colors</a:t>
            </a:r>
            <a:r>
              <a:rPr lang="hu-HU" dirty="0"/>
              <a:t>, </a:t>
            </a:r>
            <a:r>
              <a:rPr lang="hu-HU" dirty="0" err="1"/>
              <a:t>background</a:t>
            </a:r>
            <a:r>
              <a:rPr lang="hu-HU" dirty="0"/>
              <a:t> </a:t>
            </a:r>
            <a:r>
              <a:rPr lang="hu-HU" dirty="0" err="1"/>
              <a:t>colors</a:t>
            </a:r>
            <a:r>
              <a:rPr lang="hu-HU" dirty="0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071FED5-8A26-CEE6-2E10-6DFE5B4AD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7219" name="Dia számának helye 3">
            <a:extLst>
              <a:ext uri="{FF2B5EF4-FFF2-40B4-BE49-F238E27FC236}">
                <a16:creationId xmlns:a16="http://schemas.microsoft.com/office/drawing/2014/main" id="{88AE8971-795B-4EDE-BC18-73ED8EB8FD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756746A4-1F83-47DB-8716-65C450AB54F9}" type="slidenum">
              <a:rPr lang="hu-HU" altLang="hu-HU" smtClean="0"/>
              <a:pPr/>
              <a:t>19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6122315"/>
      </p:ext>
    </p:extLst>
  </p:cSld>
  <p:clrMapOvr>
    <a:masterClrMapping/>
  </p:clrMapOvr>
  <p:transition spd="slow" advTm="2993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9AD32D-6BDB-400D-9238-0802618D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Miről lesz szó?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EEC6F3-8751-4DD2-A63E-5F5DC103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Ebben a tananyagban megismerheted, illetve átismételheted a következőket: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Folyékony médiaelemek beállítása,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Elemek eltüntetése a képernyőről,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Szövegformázások,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Színek, háttérszínek beállítása,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Margó, belső margó beállítása,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Szegélyek beállítása, táblázatok formázása,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Igazítások, megjelenítési mód beállítása, méretezés, lebegtetés,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 err="1"/>
              <a:t>Bootstrap</a:t>
            </a:r>
            <a:r>
              <a:rPr lang="hu-HU" dirty="0"/>
              <a:t> komponensek használata,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Megjelenés </a:t>
            </a:r>
            <a:r>
              <a:rPr lang="hu-HU" dirty="0" err="1"/>
              <a:t>testreszabása</a:t>
            </a:r>
            <a:r>
              <a:rPr lang="hu-HU" dirty="0"/>
              <a:t>, alternatív stíluslap.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 dirty="0"/>
          </a:p>
          <a:p>
            <a:pPr eaLnBrk="1" fontAlgn="auto" hangingPunct="1">
              <a:spcAft>
                <a:spcPts val="0"/>
              </a:spcAft>
              <a:defRPr/>
            </a:pPr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268" name="Dia számának helye 3">
            <a:extLst>
              <a:ext uri="{FF2B5EF4-FFF2-40B4-BE49-F238E27FC236}">
                <a16:creationId xmlns:a16="http://schemas.microsoft.com/office/drawing/2014/main" id="{C73EE6B7-5715-4224-9268-28B0278AC3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2FC2713-29BF-431F-B648-05116A71C00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1490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4900E5C-004E-4878-B820-3D886AB8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Beépített szín elnevezések</a:t>
            </a:r>
          </a:p>
        </p:txBody>
      </p:sp>
      <p:sp>
        <p:nvSpPr>
          <p:cNvPr id="139267" name="Tartalom helye 5">
            <a:extLst>
              <a:ext uri="{FF2B5EF4-FFF2-40B4-BE49-F238E27FC236}">
                <a16:creationId xmlns:a16="http://schemas.microsoft.com/office/drawing/2014/main" id="{D73E57A5-770A-4AFA-A241-15DE7330D9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Bootstrap alapértelmezetten tartalmaz olyan osztályokat, amelyekkel színeket lehet beállítani. </a:t>
            </a:r>
          </a:p>
          <a:p>
            <a:pPr eaLnBrk="1" hangingPunct="1"/>
            <a:r>
              <a:rPr lang="hu-HU" altLang="hu-HU"/>
              <a:t>A használható elnevezések arra utalnak, hogy az elem milyen szerepet tölt be (pl. elsődleges, figyelmeztetés, információ,  illetve hogy milyen megjelenésű (pl. világos, sötét).</a:t>
            </a:r>
          </a:p>
          <a:p>
            <a:pPr eaLnBrk="1" hangingPunct="1"/>
            <a:endParaRPr lang="hu-HU" altLang="hu-HU"/>
          </a:p>
        </p:txBody>
      </p:sp>
      <p:sp>
        <p:nvSpPr>
          <p:cNvPr id="139268" name="Dia számának helye 3">
            <a:extLst>
              <a:ext uri="{FF2B5EF4-FFF2-40B4-BE49-F238E27FC236}">
                <a16:creationId xmlns:a16="http://schemas.microsoft.com/office/drawing/2014/main" id="{E95BAC6C-F3FB-4B4C-9B05-ED7A73B40A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F1E3B0-5728-4986-8DE5-FB6BD1E938B2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39269" name="Kép 6">
            <a:extLst>
              <a:ext uri="{FF2B5EF4-FFF2-40B4-BE49-F238E27FC236}">
                <a16:creationId xmlns:a16="http://schemas.microsoft.com/office/drawing/2014/main" id="{34C3E3C0-E04F-4B8D-895C-A4857C652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602163"/>
            <a:ext cx="9083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B993946-0ADF-4F1A-BD34-E4006E51EC94}"/>
              </a:ext>
            </a:extLst>
          </p:cNvPr>
          <p:cNvSpPr txBox="1"/>
          <p:nvPr/>
        </p:nvSpPr>
        <p:spPr>
          <a:xfrm>
            <a:off x="527050" y="4314825"/>
            <a:ext cx="923131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>
                <a:solidFill>
                  <a:srgbClr val="007BFF"/>
                </a:solidFill>
                <a:latin typeface="Consolas" panose="020B0609020204030204" pitchFamily="49" charset="0"/>
              </a:rPr>
              <a:t>Elsődleges</a:t>
            </a:r>
            <a:r>
              <a:rPr lang="hu-HU" sz="1600" dirty="0">
                <a:latin typeface="Consolas" panose="020B0609020204030204" pitchFamily="49" charset="0"/>
              </a:rPr>
              <a:t>  </a:t>
            </a:r>
            <a:r>
              <a:rPr lang="hu-HU" sz="1600" dirty="0">
                <a:solidFill>
                  <a:srgbClr val="6C757D"/>
                </a:solidFill>
                <a:latin typeface="Consolas" panose="020B0609020204030204" pitchFamily="49" charset="0"/>
              </a:rPr>
              <a:t>Másodlagos</a:t>
            </a:r>
            <a:r>
              <a:rPr lang="hu-HU" sz="1600" dirty="0">
                <a:latin typeface="Consolas" panose="020B0609020204030204" pitchFamily="49" charset="0"/>
              </a:rPr>
              <a:t>   </a:t>
            </a:r>
            <a:r>
              <a:rPr lang="hu-HU" sz="1600" dirty="0">
                <a:solidFill>
                  <a:srgbClr val="28A745"/>
                </a:solidFill>
                <a:latin typeface="Consolas" panose="020B0609020204030204" pitchFamily="49" charset="0"/>
              </a:rPr>
              <a:t>Siker</a:t>
            </a:r>
            <a:r>
              <a:rPr lang="hu-HU" sz="1600" dirty="0">
                <a:latin typeface="Consolas" panose="020B0609020204030204" pitchFamily="49" charset="0"/>
              </a:rPr>
              <a:t>      </a:t>
            </a:r>
            <a:r>
              <a:rPr lang="hu-HU" sz="1600" dirty="0">
                <a:solidFill>
                  <a:srgbClr val="DC3545"/>
                </a:solidFill>
                <a:latin typeface="Consolas" panose="020B0609020204030204" pitchFamily="49" charset="0"/>
              </a:rPr>
              <a:t>Veszély</a:t>
            </a:r>
            <a:r>
              <a:rPr lang="hu-HU" sz="1600" dirty="0">
                <a:latin typeface="Consolas" panose="020B0609020204030204" pitchFamily="49" charset="0"/>
              </a:rPr>
              <a:t>   </a:t>
            </a:r>
            <a:r>
              <a:rPr lang="hu-HU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Figyelmeztetés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0D37339-1D3D-4154-A3FA-1A1C1B2F110C}"/>
              </a:ext>
            </a:extLst>
          </p:cNvPr>
          <p:cNvSpPr txBox="1"/>
          <p:nvPr/>
        </p:nvSpPr>
        <p:spPr>
          <a:xfrm>
            <a:off x="6488113" y="5518150"/>
            <a:ext cx="32702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>
                <a:solidFill>
                  <a:srgbClr val="17A2B8"/>
                </a:solidFill>
                <a:latin typeface="Consolas" panose="020B0609020204030204" pitchFamily="49" charset="0"/>
              </a:rPr>
              <a:t>Információs</a:t>
            </a:r>
            <a:r>
              <a:rPr lang="hu-HU" sz="1600" dirty="0">
                <a:latin typeface="Consolas" panose="020B0609020204030204" pitchFamily="49" charset="0"/>
              </a:rPr>
              <a:t> 	</a:t>
            </a:r>
            <a:r>
              <a:rPr lang="hu-HU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Világos</a:t>
            </a:r>
            <a:r>
              <a:rPr lang="hu-HU" sz="1600" dirty="0">
                <a:latin typeface="Consolas" panose="020B0609020204030204" pitchFamily="49" charset="0"/>
              </a:rPr>
              <a:t> 	Sötét</a:t>
            </a:r>
          </a:p>
        </p:txBody>
      </p:sp>
      <p:sp>
        <p:nvSpPr>
          <p:cNvPr id="139272" name="Szövegdoboz 9">
            <a:extLst>
              <a:ext uri="{FF2B5EF4-FFF2-40B4-BE49-F238E27FC236}">
                <a16:creationId xmlns:a16="http://schemas.microsoft.com/office/drawing/2014/main" id="{E080A9E9-31C0-4FEA-B64C-59CFDFD09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3894138"/>
            <a:ext cx="5148263" cy="3683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Színek elnevezései, háttérben a hozzá tartozó színnel</a:t>
            </a:r>
          </a:p>
        </p:txBody>
      </p:sp>
    </p:spTree>
    <p:extLst>
      <p:ext uri="{BB962C8B-B14F-4D97-AF65-F5344CB8AC3E}">
        <p14:creationId xmlns:p14="http://schemas.microsoft.com/office/powerpoint/2010/main" val="248119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9C0D8ED5-F9ED-44C8-9DB1-D6F0DEF47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Szövegszín és háttérszín beállítások</a:t>
            </a:r>
          </a:p>
        </p:txBody>
      </p:sp>
      <p:sp>
        <p:nvSpPr>
          <p:cNvPr id="141315" name="Tartalom helye 5">
            <a:extLst>
              <a:ext uri="{FF2B5EF4-FFF2-40B4-BE49-F238E27FC236}">
                <a16:creationId xmlns:a16="http://schemas.microsoft.com/office/drawing/2014/main" id="{2BCB7ED1-890E-48BB-AD7E-D9DE375F35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A szövegszín a 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text-színnév</a:t>
            </a:r>
            <a:r>
              <a:rPr lang="hu-HU" altLang="hu-HU" dirty="0"/>
              <a:t>, a háttérszín a 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bg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-színnév</a:t>
            </a:r>
            <a:r>
              <a:rPr lang="hu-HU" altLang="hu-HU" dirty="0"/>
              <a:t> osztályokkal állítható be.</a:t>
            </a:r>
          </a:p>
          <a:p>
            <a:pPr eaLnBrk="1" hangingPunct="1"/>
            <a:r>
              <a:rPr lang="hu-HU" altLang="hu-HU" dirty="0"/>
              <a:t>Használható még a 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white</a:t>
            </a:r>
            <a:r>
              <a:rPr lang="hu-HU" altLang="hu-HU" dirty="0"/>
              <a:t> (fehér) elnevezés, háttérszín esetén pedig a 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transparent</a:t>
            </a:r>
            <a:r>
              <a:rPr lang="hu-HU" altLang="hu-HU" dirty="0"/>
              <a:t> (átlátszó) is.</a:t>
            </a:r>
          </a:p>
          <a:p>
            <a:pPr eaLnBrk="1" hangingPunct="1"/>
            <a:endParaRPr lang="hu-HU" altLang="hu-HU" dirty="0"/>
          </a:p>
        </p:txBody>
      </p:sp>
      <p:sp>
        <p:nvSpPr>
          <p:cNvPr id="141316" name="Dia számának helye 3">
            <a:extLst>
              <a:ext uri="{FF2B5EF4-FFF2-40B4-BE49-F238E27FC236}">
                <a16:creationId xmlns:a16="http://schemas.microsoft.com/office/drawing/2014/main" id="{F0EA15E3-E5A6-4C45-97CF-C7B4BF5764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7DD82B-4D9F-4957-9F5C-131F86822F62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41317" name="Kép 2">
            <a:extLst>
              <a:ext uri="{FF2B5EF4-FFF2-40B4-BE49-F238E27FC236}">
                <a16:creationId xmlns:a16="http://schemas.microsoft.com/office/drawing/2014/main" id="{B5BE4D0B-B3FC-41B3-9116-757B68F4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3248025"/>
            <a:ext cx="9493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8" name="Szövegdoboz 10">
            <a:extLst>
              <a:ext uri="{FF2B5EF4-FFF2-40B4-BE49-F238E27FC236}">
                <a16:creationId xmlns:a16="http://schemas.microsoft.com/office/drawing/2014/main" id="{FF737900-93A5-464E-B1B9-5C030DEAD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3148013"/>
            <a:ext cx="4708525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>
              <a:spcAft>
                <a:spcPts val="800"/>
              </a:spcAft>
            </a:pP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secondary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</a:p>
          <a:p>
            <a:pPr eaLnBrk="1" hangingPunct="1">
              <a:spcAft>
                <a:spcPts val="800"/>
              </a:spcAft>
            </a:pP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success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danger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warning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info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light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bg-dark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dark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white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bg-dark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41319" name="Kép 12">
            <a:extLst>
              <a:ext uri="{FF2B5EF4-FFF2-40B4-BE49-F238E27FC236}">
                <a16:creationId xmlns:a16="http://schemas.microsoft.com/office/drawing/2014/main" id="{B8A49717-1014-4447-A74B-50AFB383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3081338"/>
            <a:ext cx="1658938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20" name="Szövegdoboz 14">
            <a:extLst>
              <a:ext uri="{FF2B5EF4-FFF2-40B4-BE49-F238E27FC236}">
                <a16:creationId xmlns:a16="http://schemas.microsoft.com/office/drawing/2014/main" id="{E77E25DD-E534-4C8C-AEFB-3216F1639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3148013"/>
            <a:ext cx="475615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"bg-primary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"bg-secondary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"bg-success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"bg-danger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"bg-warning text-dark"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"bg-info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"bg-light text-dark"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"bg-dark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"bg-white text-dark"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"bg-transparent text-dark"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26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4900E5C-004E-4878-B820-3D886AB8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Figyelmeztetések (</a:t>
            </a:r>
            <a:r>
              <a:rPr lang="hu-HU" dirty="0" err="1"/>
              <a:t>alerts</a:t>
            </a:r>
            <a:r>
              <a:rPr lang="hu-HU" dirty="0"/>
              <a:t>)</a:t>
            </a:r>
          </a:p>
        </p:txBody>
      </p:sp>
      <p:sp>
        <p:nvSpPr>
          <p:cNvPr id="139268" name="Dia számának helye 3">
            <a:extLst>
              <a:ext uri="{FF2B5EF4-FFF2-40B4-BE49-F238E27FC236}">
                <a16:creationId xmlns:a16="http://schemas.microsoft.com/office/drawing/2014/main" id="{E95BAC6C-F3FB-4B4C-9B05-ED7A73B40A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F1E3B0-5728-4986-8DE5-FB6BD1E938B2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330DFEA-E732-F131-4FE4-40DED539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982663"/>
            <a:ext cx="5023983" cy="387508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29688EE-6085-DF21-E3CB-7176D21D7313}"/>
              </a:ext>
            </a:extLst>
          </p:cNvPr>
          <p:cNvSpPr txBox="1"/>
          <p:nvPr/>
        </p:nvSpPr>
        <p:spPr>
          <a:xfrm>
            <a:off x="5551033" y="839788"/>
            <a:ext cx="6096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alert-primary"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primary alert—check it out!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alert-secondary"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secondary alert—check it out!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alert-success"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success alert—check it out!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alert-danger"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danger alert—check it out!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alert-warning"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warning alert—check it out!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alert-info"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info alert—check it out!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alert-light"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light alert—check it out!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alert-dark"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dark alert—check it out!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53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60778D4-907E-4B99-B895-55E72C33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Feladat</a:t>
            </a:r>
          </a:p>
        </p:txBody>
      </p:sp>
      <p:sp>
        <p:nvSpPr>
          <p:cNvPr id="143363" name="Tartalom helye 4">
            <a:extLst>
              <a:ext uri="{FF2B5EF4-FFF2-40B4-BE49-F238E27FC236}">
                <a16:creationId xmlns:a16="http://schemas.microsoft.com/office/drawing/2014/main" id="{135396AB-84F4-4F19-B7E4-C907109587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342900">
              <a:lnSpc>
                <a:spcPct val="107000"/>
              </a:lnSpc>
            </a:pP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 első </a:t>
            </a:r>
            <a:r>
              <a:rPr lang="hu-HU" kern="10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article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legyen elsődleges háttérszínű (</a:t>
            </a:r>
            <a:r>
              <a:rPr lang="hu-HU" kern="1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bg-primary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és fehér szövegszínű (</a:t>
            </a:r>
            <a:r>
              <a:rPr lang="hu-HU" kern="1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</a:t>
            </a:r>
            <a:r>
              <a:rPr lang="hu-HU" kern="1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white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571500" indent="-342900">
              <a:lnSpc>
                <a:spcPct val="107000"/>
              </a:lnSpc>
            </a:pPr>
            <a:r>
              <a:rPr lang="hu-HU" kern="100" dirty="0" err="1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pre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elem legyen sötét hátterű (</a:t>
            </a:r>
            <a:r>
              <a:rPr lang="hu-HU" kern="1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bg-dark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és fehér szövegszínű (</a:t>
            </a:r>
            <a:r>
              <a:rPr lang="hu-HU" kern="1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</a:t>
            </a:r>
            <a:r>
              <a:rPr lang="hu-HU" kern="1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white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571500" indent="-342900">
              <a:lnSpc>
                <a:spcPct val="107000"/>
              </a:lnSpc>
            </a:pPr>
            <a:r>
              <a:rPr lang="hu-HU" kern="1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body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legyen másodlagos hátterű (</a:t>
            </a:r>
            <a:r>
              <a:rPr lang="hu-HU" kern="1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bg-secondary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571500" indent="-342900">
              <a:lnSpc>
                <a:spcPct val="107000"/>
              </a:lnSpc>
            </a:pP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hu-HU" kern="1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container</a:t>
            </a:r>
            <a:r>
              <a:rPr lang="hu-HU" kern="1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 </a:t>
            </a:r>
            <a:r>
              <a:rPr lang="hu-HU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sztályú elem legyen fehér háttérszínű (</a:t>
            </a:r>
            <a:r>
              <a:rPr lang="hu-HU" kern="1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bg-white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571500" indent="-342900">
              <a:lnSpc>
                <a:spcPct val="107000"/>
              </a:lnSpc>
            </a:pPr>
            <a:r>
              <a:rPr lang="hu-HU" altLang="hu-HU" sz="2800" dirty="0"/>
              <a:t>A </a:t>
            </a:r>
            <a:r>
              <a:rPr lang="hu-HU" kern="1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h1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legyen elsődleges színű (</a:t>
            </a:r>
            <a:r>
              <a:rPr lang="hu-HU" kern="1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</a:t>
            </a:r>
            <a:r>
              <a:rPr lang="hu-HU" kern="1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primary</a:t>
            </a:r>
            <a:r>
              <a:rPr lang="hu-H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571500" indent="-342900">
              <a:lnSpc>
                <a:spcPct val="107000"/>
              </a:lnSpc>
            </a:pPr>
            <a:r>
              <a:rPr lang="hu-HU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hu-HU" kern="1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</a:t>
            </a:r>
            <a:r>
              <a:rPr lang="hu-HU" kern="100" dirty="0" err="1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strong</a:t>
            </a:r>
            <a:r>
              <a:rPr lang="hu-HU" kern="1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</a:t>
            </a:r>
            <a:r>
              <a:rPr lang="hu-HU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Figyelem</a:t>
            </a:r>
            <a:r>
              <a:rPr lang="hu-HU" kern="1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!&lt;/</a:t>
            </a:r>
            <a:r>
              <a:rPr lang="hu-HU" kern="100" dirty="0" err="1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strong</a:t>
            </a:r>
            <a:r>
              <a:rPr lang="hu-HU" kern="100" dirty="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 </a:t>
            </a:r>
            <a:r>
              <a:rPr lang="hu-HU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szöveget tartalmazó bekezdés </a:t>
            </a:r>
            <a:r>
              <a:rPr lang="hu-HU" kern="1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</a:t>
            </a:r>
            <a:r>
              <a:rPr lang="hu-HU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stílussal jelenjen meg! (</a:t>
            </a:r>
            <a:r>
              <a:rPr lang="hu-HU" kern="1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alert</a:t>
            </a:r>
            <a:r>
              <a:rPr lang="hu-HU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kern="1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alert-warning</a:t>
            </a:r>
            <a:r>
              <a:rPr lang="hu-HU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hu-HU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364" name="Dia számának helye 2">
            <a:extLst>
              <a:ext uri="{FF2B5EF4-FFF2-40B4-BE49-F238E27FC236}">
                <a16:creationId xmlns:a16="http://schemas.microsoft.com/office/drawing/2014/main" id="{042D9132-074C-4C04-B5EE-E50F710376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B0BE90-82A4-4D56-8CE1-D5FEF7A4B0D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95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C114E5-E80A-4452-9947-8226C26E8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dirty="0"/>
              <a:t>Szegélyek (</a:t>
            </a:r>
            <a:r>
              <a:rPr lang="hu-HU" dirty="0" err="1"/>
              <a:t>borders</a:t>
            </a:r>
            <a:r>
              <a:rPr lang="hu-HU" dirty="0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89A5ECE-2F2D-5956-E4CB-84322F4BC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5411" name="Dia számának helye 3">
            <a:extLst>
              <a:ext uri="{FF2B5EF4-FFF2-40B4-BE49-F238E27FC236}">
                <a16:creationId xmlns:a16="http://schemas.microsoft.com/office/drawing/2014/main" id="{48C77AD1-A0F4-4F30-9363-32F3FB0449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CD9FD013-BB27-4625-A638-09DA7A2689C5}" type="slidenum">
              <a:rPr lang="hu-HU" altLang="hu-HU" smtClean="0"/>
              <a:pPr/>
              <a:t>24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50434478"/>
      </p:ext>
    </p:extLst>
  </p:cSld>
  <p:clrMapOvr>
    <a:masterClrMapping/>
  </p:clrMapOvr>
  <p:transition spd="slow" advTm="2993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9E2797-1937-4989-9995-CD32A2D3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Bal és jobb értékekre való általános hivatkozás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52977D-6209-4CE9-A079-8241E15C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11137900" cy="57150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stíluslapok beállításánál is tapasztalhatjuk, hogy a szegélyeket (és persze más tulajdonságokat is) külön beállíthatjuk a </a:t>
            </a: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felső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jobb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right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alsó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bottom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), és </a:t>
            </a: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bal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left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oldalra vonatkozóan.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5-ös verziójában figyelembe veszik azt, hogy az írásirány nem csak balról jobbra történhet, hanem bizonyos nyelvekben (pl. arab nyelv, héber nyelv) jobbról balra. Ezt a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dir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paraméterrel szokás beállítani a HTML nyelvben.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	&lt;p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dir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ltr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Balról jobbra írásmód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	&lt;p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dir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rtl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Jobbról balra írásmód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Emiatt a bal (</a:t>
            </a:r>
            <a:r>
              <a:rPr lang="hu-H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left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és jobb (</a:t>
            </a:r>
            <a:r>
              <a:rPr lang="hu-H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right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megadás helyett inkább a </a:t>
            </a: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kezdet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), illetve </a:t>
            </a: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vég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megadást alkalmazzák a </a:t>
            </a:r>
            <a:r>
              <a:rPr lang="hu-H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5-ös változatában.  A balról jobbra történő írásmódnál a </a:t>
            </a:r>
            <a:r>
              <a:rPr lang="hu-HU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bal oldalnak felel meg, jobbról balra írásmódnál a jobb oldalnak. Hasonlóan az </a:t>
            </a:r>
            <a:r>
              <a:rPr lang="hu-HU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a balról jobbra történő írásmódnál a jobb, jobbról balra írásmódnál a bal oldalnak felel meg.</a:t>
            </a:r>
          </a:p>
        </p:txBody>
      </p:sp>
      <p:sp>
        <p:nvSpPr>
          <p:cNvPr id="147460" name="Dia számának helye 3">
            <a:extLst>
              <a:ext uri="{FF2B5EF4-FFF2-40B4-BE49-F238E27FC236}">
                <a16:creationId xmlns:a16="http://schemas.microsoft.com/office/drawing/2014/main" id="{A7268264-14D7-4541-91FF-1032D07AF5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C58E2DC-731A-459A-ACFA-8738EC56067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14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8F0B29-7C33-434B-A9A4-715203F8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Szegélyek beállítása</a:t>
            </a:r>
          </a:p>
        </p:txBody>
      </p:sp>
      <p:sp>
        <p:nvSpPr>
          <p:cNvPr id="149507" name="Tartalom helye 2">
            <a:extLst>
              <a:ext uri="{FF2B5EF4-FFF2-40B4-BE49-F238E27FC236}">
                <a16:creationId xmlns:a16="http://schemas.microsoft.com/office/drawing/2014/main" id="{22CCD1E0-3774-4B42-8BBD-1D22B05471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Szegély beállításra alkalmas osztályok:</a:t>
            </a:r>
          </a:p>
          <a:p>
            <a:pPr lvl="1" eaLnBrk="1" hangingPunct="1"/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/>
              <a:t>: szegély mind a 4 oldalon</a:t>
            </a:r>
          </a:p>
          <a:p>
            <a:pPr lvl="1" eaLnBrk="1" hangingPunct="1"/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-top</a:t>
            </a:r>
            <a:r>
              <a:rPr lang="hu-HU" altLang="hu-HU" dirty="0"/>
              <a:t>: szegély felül</a:t>
            </a:r>
          </a:p>
          <a:p>
            <a:pPr lvl="1" eaLnBrk="1" hangingPunct="1"/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-end</a:t>
            </a:r>
            <a:r>
              <a:rPr lang="hu-HU" altLang="hu-HU" dirty="0"/>
              <a:t>: szegély jobb oldalon </a:t>
            </a:r>
            <a:br>
              <a:rPr lang="hu-HU" altLang="hu-HU" dirty="0"/>
            </a:br>
            <a:r>
              <a:rPr lang="hu-HU" altLang="hu-HU" sz="2000" dirty="0"/>
              <a:t>(balról jobbra írásmód esetén, egyébként bal oldalon)</a:t>
            </a:r>
            <a:endParaRPr lang="hu-HU" altLang="hu-HU" dirty="0"/>
          </a:p>
          <a:p>
            <a:pPr lvl="1" eaLnBrk="1" hangingPunct="1"/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bottom</a:t>
            </a:r>
            <a:r>
              <a:rPr lang="hu-HU" altLang="hu-HU" dirty="0"/>
              <a:t>: szegély alul</a:t>
            </a:r>
          </a:p>
          <a:p>
            <a:pPr lvl="1" eaLnBrk="1" hangingPunct="1"/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-start</a:t>
            </a:r>
            <a:r>
              <a:rPr lang="hu-HU" altLang="hu-HU" dirty="0"/>
              <a:t>: szegély bal oldalon</a:t>
            </a:r>
            <a:br>
              <a:rPr lang="hu-HU" altLang="hu-HU" dirty="0"/>
            </a:br>
            <a:r>
              <a:rPr lang="hu-HU" altLang="hu-HU" sz="2000" dirty="0"/>
              <a:t>(balról jobbra írásmód esetén, egyébként jobb oldalon)</a:t>
            </a:r>
            <a:endParaRPr lang="hu-HU" altLang="hu-HU" dirty="0"/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</p:txBody>
      </p:sp>
      <p:sp>
        <p:nvSpPr>
          <p:cNvPr id="149508" name="Dia számának helye 3">
            <a:extLst>
              <a:ext uri="{FF2B5EF4-FFF2-40B4-BE49-F238E27FC236}">
                <a16:creationId xmlns:a16="http://schemas.microsoft.com/office/drawing/2014/main" id="{56D7A348-63A7-4FC6-BF3B-2079E9E904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7DA8FF-9C42-4284-9A47-AE64722E96D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49509" name="Szövegdoboz 8">
            <a:extLst>
              <a:ext uri="{FF2B5EF4-FFF2-40B4-BE49-F238E27FC236}">
                <a16:creationId xmlns:a16="http://schemas.microsoft.com/office/drawing/2014/main" id="{93BCA9CB-5FED-47F3-8E0E-187E17B8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5" y="3141663"/>
            <a:ext cx="609441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"border"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"border-top"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"border-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"border-bottom"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"border-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49510" name="Kép 10">
            <a:extLst>
              <a:ext uri="{FF2B5EF4-FFF2-40B4-BE49-F238E27FC236}">
                <a16:creationId xmlns:a16="http://schemas.microsoft.com/office/drawing/2014/main" id="{50F5FF21-3924-4754-9BFC-68FC2674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5532438"/>
            <a:ext cx="5676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11" name="Szövegdoboz 11">
            <a:extLst>
              <a:ext uri="{FF2B5EF4-FFF2-40B4-BE49-F238E27FC236}">
                <a16:creationId xmlns:a16="http://schemas.microsoft.com/office/drawing/2014/main" id="{FE965E5E-9CE4-476B-BB51-83B980599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5" y="2671763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49512" name="Szövegdoboz 12">
            <a:extLst>
              <a:ext uri="{FF2B5EF4-FFF2-40B4-BE49-F238E27FC236}">
                <a16:creationId xmlns:a16="http://schemas.microsoft.com/office/drawing/2014/main" id="{BBC46721-A41A-4BE0-81E1-FB63F130D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3" y="5024438"/>
            <a:ext cx="1252537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237D130B-A7B8-4011-96FC-04DCFDA50B94}"/>
              </a:ext>
            </a:extLst>
          </p:cNvPr>
          <p:cNvSpPr/>
          <p:nvPr/>
        </p:nvSpPr>
        <p:spPr>
          <a:xfrm>
            <a:off x="8362950" y="5205413"/>
            <a:ext cx="2633663" cy="1195387"/>
          </a:xfrm>
          <a:prstGeom prst="wedgeRectCallout">
            <a:avLst>
              <a:gd name="adj1" fmla="val -74690"/>
              <a:gd name="adj2" fmla="val 4054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/>
              <a:t>1px vastag szegély jelenik meg az elem körül.  </a:t>
            </a:r>
          </a:p>
        </p:txBody>
      </p:sp>
    </p:spTree>
    <p:extLst>
      <p:ext uri="{BB962C8B-B14F-4D97-AF65-F5344CB8AC3E}">
        <p14:creationId xmlns:p14="http://schemas.microsoft.com/office/powerpoint/2010/main" val="2898302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2570F5-E85F-4AF7-BB46-5B9E956A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Szegély színek beállítása</a:t>
            </a:r>
          </a:p>
        </p:txBody>
      </p:sp>
      <p:sp>
        <p:nvSpPr>
          <p:cNvPr id="151555" name="Tartalom helye 2">
            <a:extLst>
              <a:ext uri="{FF2B5EF4-FFF2-40B4-BE49-F238E27FC236}">
                <a16:creationId xmlns:a16="http://schemas.microsoft.com/office/drawing/2014/main" id="{4BDED679-F9B6-47A4-A6C0-4F700973F5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A </a:t>
            </a:r>
            <a:r>
              <a:rPr lang="hu-HU" altLang="hu-HU" dirty="0" err="1"/>
              <a:t>Bootstrap</a:t>
            </a:r>
            <a:r>
              <a:rPr lang="hu-HU" altLang="hu-HU" dirty="0"/>
              <a:t> téma színei alapján beállíthatóak a szegély színei is a </a:t>
            </a:r>
            <a:br>
              <a:rPr lang="hu-HU" altLang="hu-HU" dirty="0"/>
            </a:b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szín</a:t>
            </a:r>
            <a:r>
              <a:rPr lang="hu-HU" altLang="hu-HU" dirty="0"/>
              <a:t> formátumban.</a:t>
            </a:r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</p:txBody>
      </p:sp>
      <p:sp>
        <p:nvSpPr>
          <p:cNvPr id="151556" name="Dia számának helye 3">
            <a:extLst>
              <a:ext uri="{FF2B5EF4-FFF2-40B4-BE49-F238E27FC236}">
                <a16:creationId xmlns:a16="http://schemas.microsoft.com/office/drawing/2014/main" id="{3CB5F1CB-0C04-4228-B3C3-DC69A43AED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062390-60BC-4834-ACD8-56F958788D80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51557" name="Szövegdoboz 8">
            <a:extLst>
              <a:ext uri="{FF2B5EF4-FFF2-40B4-BE49-F238E27FC236}">
                <a16:creationId xmlns:a16="http://schemas.microsoft.com/office/drawing/2014/main" id="{ACBE6427-BE6E-4E64-9E5E-61D2626EF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138" y="3902075"/>
            <a:ext cx="6094412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border-primary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border-secondary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border-success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border-danger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border-warning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border-info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border-light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8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</a:p>
          <a:p>
            <a:pPr eaLnBrk="1" hangingPunct="1"/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"border border-white"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9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endParaRPr lang="hu-HU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1558" name="Szövegdoboz 11">
            <a:extLst>
              <a:ext uri="{FF2B5EF4-FFF2-40B4-BE49-F238E27FC236}">
                <a16:creationId xmlns:a16="http://schemas.microsoft.com/office/drawing/2014/main" id="{BD4ED4D6-54CF-44D5-A53E-F2BB4D825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3478213"/>
            <a:ext cx="1250950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51559" name="Szövegdoboz 12">
            <a:extLst>
              <a:ext uri="{FF2B5EF4-FFF2-40B4-BE49-F238E27FC236}">
                <a16:creationId xmlns:a16="http://schemas.microsoft.com/office/drawing/2014/main" id="{2921FC07-25D3-4BB9-8ABE-6D862E0B2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0675" y="4662488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151560" name="Kép 9">
            <a:extLst>
              <a:ext uri="{FF2B5EF4-FFF2-40B4-BE49-F238E27FC236}">
                <a16:creationId xmlns:a16="http://schemas.microsoft.com/office/drawing/2014/main" id="{4EF0D7D6-8697-4465-A424-EF5B6EC2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152650"/>
            <a:ext cx="9083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61" name="Kép 7">
            <a:extLst>
              <a:ext uri="{FF2B5EF4-FFF2-40B4-BE49-F238E27FC236}">
                <a16:creationId xmlns:a16="http://schemas.microsoft.com/office/drawing/2014/main" id="{0AF22E6F-253A-4E92-98D2-ABFCBC64F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5111750"/>
            <a:ext cx="52768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13C7D085-8563-41AE-8E5C-00159F43EA40}"/>
              </a:ext>
            </a:extLst>
          </p:cNvPr>
          <p:cNvSpPr/>
          <p:nvPr/>
        </p:nvSpPr>
        <p:spPr>
          <a:xfrm>
            <a:off x="7231063" y="5865813"/>
            <a:ext cx="3824287" cy="735012"/>
          </a:xfrm>
          <a:prstGeom prst="wedgeRectCallout">
            <a:avLst>
              <a:gd name="adj1" fmla="val -79579"/>
              <a:gd name="adj2" fmla="val 1185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/>
              <a:t>A fenti színeken kívül használható még a fehér is, a </a:t>
            </a:r>
            <a:r>
              <a:rPr lang="hu-HU" sz="1600" dirty="0" err="1">
                <a:latin typeface="Consolas" panose="020B0609020204030204" pitchFamily="49" charset="0"/>
              </a:rPr>
              <a:t>border-white</a:t>
            </a:r>
            <a:r>
              <a:rPr lang="hu-HU" sz="1600" dirty="0"/>
              <a:t> osztállyal.</a:t>
            </a:r>
          </a:p>
        </p:txBody>
      </p:sp>
      <p:sp>
        <p:nvSpPr>
          <p:cNvPr id="151563" name="Szövegdoboz 4">
            <a:extLst>
              <a:ext uri="{FF2B5EF4-FFF2-40B4-BE49-F238E27FC236}">
                <a16:creationId xmlns:a16="http://schemas.microsoft.com/office/drawing/2014/main" id="{F9610CBD-CD7E-4079-8078-3BD8F2A4F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2887663"/>
            <a:ext cx="11061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600">
                <a:solidFill>
                  <a:srgbClr val="007BFF"/>
                </a:solidFill>
                <a:latin typeface="Consolas" panose="020B0609020204030204" pitchFamily="49" charset="0"/>
              </a:rPr>
              <a:t>Elsődleges</a:t>
            </a:r>
            <a:r>
              <a:rPr lang="hu-HU" altLang="hu-HU" sz="1600">
                <a:latin typeface="Consolas" panose="020B0609020204030204" pitchFamily="49" charset="0"/>
              </a:rPr>
              <a:t>  </a:t>
            </a:r>
            <a:r>
              <a:rPr lang="hu-HU" altLang="hu-HU" sz="1600">
                <a:solidFill>
                  <a:srgbClr val="6C757D"/>
                </a:solidFill>
                <a:latin typeface="Consolas" panose="020B0609020204030204" pitchFamily="49" charset="0"/>
              </a:rPr>
              <a:t>Másodlagos</a:t>
            </a:r>
            <a:r>
              <a:rPr lang="hu-HU" altLang="hu-HU" sz="1600">
                <a:latin typeface="Consolas" panose="020B0609020204030204" pitchFamily="49" charset="0"/>
              </a:rPr>
              <a:t>   </a:t>
            </a:r>
            <a:r>
              <a:rPr lang="hu-HU" altLang="hu-HU" sz="1600">
                <a:solidFill>
                  <a:srgbClr val="28A745"/>
                </a:solidFill>
                <a:latin typeface="Consolas" panose="020B0609020204030204" pitchFamily="49" charset="0"/>
              </a:rPr>
              <a:t>Siker</a:t>
            </a:r>
            <a:r>
              <a:rPr lang="hu-HU" altLang="hu-HU" sz="1600">
                <a:latin typeface="Consolas" panose="020B0609020204030204" pitchFamily="49" charset="0"/>
              </a:rPr>
              <a:t>      </a:t>
            </a:r>
            <a:r>
              <a:rPr lang="hu-HU" altLang="hu-HU" sz="1600">
                <a:solidFill>
                  <a:srgbClr val="DC3545"/>
                </a:solidFill>
                <a:latin typeface="Consolas" panose="020B0609020204030204" pitchFamily="49" charset="0"/>
              </a:rPr>
              <a:t>Veszély</a:t>
            </a:r>
            <a:r>
              <a:rPr lang="hu-HU" altLang="hu-HU" sz="1600">
                <a:latin typeface="Consolas" panose="020B0609020204030204" pitchFamily="49" charset="0"/>
              </a:rPr>
              <a:t>   </a:t>
            </a:r>
            <a:r>
              <a:rPr lang="hu-HU" altLang="hu-HU" sz="1600">
                <a:solidFill>
                  <a:srgbClr val="FFC107"/>
                </a:solidFill>
                <a:latin typeface="Consolas" panose="020B0609020204030204" pitchFamily="49" charset="0"/>
              </a:rPr>
              <a:t>Figyelmeztetés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C46EE3E-250F-4E1F-9FC8-424555B2AC08}"/>
              </a:ext>
            </a:extLst>
          </p:cNvPr>
          <p:cNvSpPr txBox="1"/>
          <p:nvPr/>
        </p:nvSpPr>
        <p:spPr>
          <a:xfrm>
            <a:off x="6670675" y="1746250"/>
            <a:ext cx="3268663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>
                <a:solidFill>
                  <a:srgbClr val="17A2B8"/>
                </a:solidFill>
                <a:latin typeface="Consolas" panose="020B0609020204030204" pitchFamily="49" charset="0"/>
              </a:rPr>
              <a:t>Információs</a:t>
            </a:r>
            <a:r>
              <a:rPr lang="hu-HU" sz="1600" dirty="0">
                <a:latin typeface="Consolas" panose="020B0609020204030204" pitchFamily="49" charset="0"/>
              </a:rPr>
              <a:t> 	</a:t>
            </a:r>
            <a:r>
              <a:rPr lang="hu-HU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Világos</a:t>
            </a:r>
            <a:r>
              <a:rPr lang="hu-HU" sz="1600" dirty="0">
                <a:latin typeface="Consolas" panose="020B0609020204030204" pitchFamily="49" charset="0"/>
              </a:rPr>
              <a:t> 	Sötét</a:t>
            </a:r>
          </a:p>
        </p:txBody>
      </p:sp>
    </p:spTree>
    <p:extLst>
      <p:ext uri="{BB962C8B-B14F-4D97-AF65-F5344CB8AC3E}">
        <p14:creationId xmlns:p14="http://schemas.microsoft.com/office/powerpoint/2010/main" val="3109331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8716B0-4A22-4AA1-980E-E096CA93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szegély méretek</a:t>
            </a:r>
          </a:p>
        </p:txBody>
      </p:sp>
      <p:sp>
        <p:nvSpPr>
          <p:cNvPr id="157699" name="Tartalom helye 2">
            <a:extLst>
              <a:ext uri="{FF2B5EF4-FFF2-40B4-BE49-F238E27FC236}">
                <a16:creationId xmlns:a16="http://schemas.microsoft.com/office/drawing/2014/main" id="{2763DC3F-A5FB-456D-A909-CDCB66CB1E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A szegély méretének beállítására a 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i="1" dirty="0">
                <a:solidFill>
                  <a:srgbClr val="0000FF"/>
                </a:solidFill>
                <a:latin typeface="Consolas" panose="020B0609020204030204" pitchFamily="49" charset="0"/>
              </a:rPr>
              <a:t>vastagság</a:t>
            </a:r>
            <a:r>
              <a:rPr lang="hu-HU" altLang="hu-HU" dirty="0"/>
              <a:t> osztály használható, ahol a vastagság 1-től 5-ig vehet fel értéket.</a:t>
            </a:r>
          </a:p>
        </p:txBody>
      </p:sp>
      <p:sp>
        <p:nvSpPr>
          <p:cNvPr id="157700" name="Dia számának helye 3">
            <a:extLst>
              <a:ext uri="{FF2B5EF4-FFF2-40B4-BE49-F238E27FC236}">
                <a16:creationId xmlns:a16="http://schemas.microsoft.com/office/drawing/2014/main" id="{90DED721-AC24-444A-B27B-82591268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8DC705-E47F-4324-9B1D-C2ACD452969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57701" name="Kép 5">
            <a:extLst>
              <a:ext uri="{FF2B5EF4-FFF2-40B4-BE49-F238E27FC236}">
                <a16:creationId xmlns:a16="http://schemas.microsoft.com/office/drawing/2014/main" id="{9D000F3A-89BC-41D9-BE23-DEE68313F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2044700"/>
            <a:ext cx="7666037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244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3043C2-94CF-4AD6-AB0B-8A8D0C0B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Szegély lekerekítése</a:t>
            </a:r>
          </a:p>
        </p:txBody>
      </p:sp>
      <p:sp>
        <p:nvSpPr>
          <p:cNvPr id="153603" name="Tartalom helye 2">
            <a:extLst>
              <a:ext uri="{FF2B5EF4-FFF2-40B4-BE49-F238E27FC236}">
                <a16:creationId xmlns:a16="http://schemas.microsoft.com/office/drawing/2014/main" id="{2ED11DE1-2658-4DFB-BB5A-5148D6F7C3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Az alábbi beépített stílusok állnak rendelkezésre:</a:t>
            </a:r>
          </a:p>
          <a:p>
            <a:pPr lvl="1" eaLnBrk="1" hangingPunct="1"/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dirty="0"/>
              <a:t>: lekerekítés mind a 4 oldalon</a:t>
            </a:r>
          </a:p>
          <a:p>
            <a:pPr lvl="1" eaLnBrk="1" hangingPunct="1"/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-top</a:t>
            </a:r>
            <a:r>
              <a:rPr lang="hu-HU" altLang="hu-HU" dirty="0"/>
              <a:t>: lekerekítés felül</a:t>
            </a:r>
          </a:p>
          <a:p>
            <a:pPr lvl="1" eaLnBrk="1" hangingPunct="1"/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-end</a:t>
            </a:r>
            <a:r>
              <a:rPr lang="hu-HU" altLang="hu-HU" dirty="0"/>
              <a:t>: lekerekítés jobb oldalon </a:t>
            </a:r>
            <a:br>
              <a:rPr lang="hu-HU" altLang="hu-HU" dirty="0"/>
            </a:br>
            <a:r>
              <a:rPr lang="hu-HU" altLang="hu-HU" dirty="0"/>
              <a:t>(balról jobbra írásmód esetén, egyébként bal oldalon)</a:t>
            </a:r>
          </a:p>
          <a:p>
            <a:pPr lvl="1" eaLnBrk="1" hangingPunct="1"/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rounded-bottom</a:t>
            </a:r>
            <a:r>
              <a:rPr lang="hu-HU" altLang="hu-HU" dirty="0"/>
              <a:t>: lekerekítés alul</a:t>
            </a:r>
          </a:p>
          <a:p>
            <a:pPr lvl="1" eaLnBrk="1" hangingPunct="1"/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-start</a:t>
            </a:r>
            <a:r>
              <a:rPr lang="hu-HU" altLang="hu-HU" dirty="0"/>
              <a:t>: lekerekítés bal oldalon</a:t>
            </a:r>
            <a:br>
              <a:rPr lang="hu-HU" altLang="hu-HU" dirty="0"/>
            </a:br>
            <a:r>
              <a:rPr lang="hu-HU" altLang="hu-HU" dirty="0"/>
              <a:t>(balról jobbra írásmód esetén, egyébként jobb oldalon)</a:t>
            </a:r>
          </a:p>
          <a:p>
            <a:pPr lvl="1" eaLnBrk="1" hangingPunct="1"/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rounded-circle</a:t>
            </a:r>
            <a:r>
              <a:rPr lang="hu-HU" altLang="hu-HU" dirty="0"/>
              <a:t>: lekerekítés kör/ellipszis alakban</a:t>
            </a:r>
          </a:p>
          <a:p>
            <a:pPr lvl="1" eaLnBrk="1" hangingPunct="1"/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rounded-pill</a:t>
            </a:r>
            <a:r>
              <a:rPr lang="hu-HU" altLang="hu-HU" dirty="0"/>
              <a:t>: lekerekítés pirula alakban</a:t>
            </a:r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</p:txBody>
      </p:sp>
      <p:sp>
        <p:nvSpPr>
          <p:cNvPr id="153604" name="Dia számának helye 3">
            <a:extLst>
              <a:ext uri="{FF2B5EF4-FFF2-40B4-BE49-F238E27FC236}">
                <a16:creationId xmlns:a16="http://schemas.microsoft.com/office/drawing/2014/main" id="{8BDA07F3-BA3F-4780-9087-BD87E065CB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C319A8-CBBE-49CE-9A49-72F0FDF7E0A6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53605" name="Kép 9">
            <a:extLst>
              <a:ext uri="{FF2B5EF4-FFF2-40B4-BE49-F238E27FC236}">
                <a16:creationId xmlns:a16="http://schemas.microsoft.com/office/drawing/2014/main" id="{D426002D-8E85-4DDB-8EE4-AF73E7F9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5888038"/>
            <a:ext cx="104108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47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426EAD-88DE-443D-9CC8-52E9D86A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Demó és feladat állományok</a:t>
            </a:r>
          </a:p>
        </p:txBody>
      </p:sp>
      <p:sp>
        <p:nvSpPr>
          <p:cNvPr id="13315" name="Tartalom helye 2">
            <a:extLst>
              <a:ext uri="{FF2B5EF4-FFF2-40B4-BE49-F238E27FC236}">
                <a16:creationId xmlns:a16="http://schemas.microsoft.com/office/drawing/2014/main" id="{04984E70-818E-4946-8883-04AFA7D4DA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>
                <a:solidFill>
                  <a:schemeClr val="tx1"/>
                </a:solidFill>
              </a:rPr>
              <a:t>A tananyagban használt állományokat töltsd le a következő címről, majd tömörítsd ki!</a:t>
            </a:r>
          </a:p>
          <a:p>
            <a:pPr eaLnBrk="1" hangingPunct="1"/>
            <a:r>
              <a:rPr lang="hu-HU" altLang="hu-HU" sz="5400" dirty="0">
                <a:solidFill>
                  <a:srgbClr val="FF0000"/>
                </a:solidFill>
                <a:hlinkClick r:id="rId3"/>
              </a:rPr>
              <a:t>https://bit.ly/3QWOd5s</a:t>
            </a:r>
            <a:r>
              <a:rPr lang="hu-HU" altLang="hu-HU" sz="5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316" name="Dia számának helye 3">
            <a:extLst>
              <a:ext uri="{FF2B5EF4-FFF2-40B4-BE49-F238E27FC236}">
                <a16:creationId xmlns:a16="http://schemas.microsoft.com/office/drawing/2014/main" id="{85E11F5B-68D5-4E7C-B78B-9A43B29A3C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B966F0-E783-4C2C-AFE1-4D4F081CA22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9AFE93-5F2D-44F1-B90A-96D09C11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Szegély lekerekítése</a:t>
            </a:r>
          </a:p>
        </p:txBody>
      </p:sp>
      <p:sp>
        <p:nvSpPr>
          <p:cNvPr id="155651" name="Dia számának helye 3">
            <a:extLst>
              <a:ext uri="{FF2B5EF4-FFF2-40B4-BE49-F238E27FC236}">
                <a16:creationId xmlns:a16="http://schemas.microsoft.com/office/drawing/2014/main" id="{C34D310B-67F6-40EE-82C9-F01AFD9721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E095E99-B944-47E1-846F-BFD03AE65C1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55652" name="Szövegdoboz 8">
            <a:extLst>
              <a:ext uri="{FF2B5EF4-FFF2-40B4-BE49-F238E27FC236}">
                <a16:creationId xmlns:a16="http://schemas.microsoft.com/office/drawing/2014/main" id="{C4404046-9300-4D89-BA01-729258766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3" y="1670050"/>
            <a:ext cx="1016476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   &lt;div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-top"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-end"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rounded-bottom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-start"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rounded-circle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rounded-pill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5653" name="Szövegdoboz 11">
            <a:extLst>
              <a:ext uri="{FF2B5EF4-FFF2-40B4-BE49-F238E27FC236}">
                <a16:creationId xmlns:a16="http://schemas.microsoft.com/office/drawing/2014/main" id="{0D6E87D6-9655-425F-8955-FA58FDE67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1157288"/>
            <a:ext cx="1252537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55654" name="Szövegdoboz 12">
            <a:extLst>
              <a:ext uri="{FF2B5EF4-FFF2-40B4-BE49-F238E27FC236}">
                <a16:creationId xmlns:a16="http://schemas.microsoft.com/office/drawing/2014/main" id="{0A020831-B5B9-492C-9E52-64FD6E9EC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4778375"/>
            <a:ext cx="1252537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155655" name="Kép 5">
            <a:extLst>
              <a:ext uri="{FF2B5EF4-FFF2-40B4-BE49-F238E27FC236}">
                <a16:creationId xmlns:a16="http://schemas.microsoft.com/office/drawing/2014/main" id="{830347A8-9FD6-4658-9901-8EACD798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5187950"/>
            <a:ext cx="104108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461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7BBA-361D-A579-814D-9A02CD75F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B13918-B43F-3ED5-17EC-E333D7E8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Szegély lekerekítése megadott mérettel</a:t>
            </a:r>
          </a:p>
        </p:txBody>
      </p:sp>
      <p:sp>
        <p:nvSpPr>
          <p:cNvPr id="155651" name="Dia számának helye 3">
            <a:extLst>
              <a:ext uri="{FF2B5EF4-FFF2-40B4-BE49-F238E27FC236}">
                <a16:creationId xmlns:a16="http://schemas.microsoft.com/office/drawing/2014/main" id="{4A480A61-A4DE-DEA4-C2C1-DFA87DA251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E095E99-B944-47E1-846F-BFD03AE65C1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55652" name="Szövegdoboz 8">
            <a:extLst>
              <a:ext uri="{FF2B5EF4-FFF2-40B4-BE49-F238E27FC236}">
                <a16:creationId xmlns:a16="http://schemas.microsoft.com/office/drawing/2014/main" id="{5B4D87C0-D02E-2D09-1459-7ACAE4D14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1690618"/>
            <a:ext cx="762158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>
              <a:buNone/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"rounded-1"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"rounded-2"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"rounded-3"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"rounded-4"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"rounded-5"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5653" name="Szövegdoboz 11">
            <a:extLst>
              <a:ext uri="{FF2B5EF4-FFF2-40B4-BE49-F238E27FC236}">
                <a16:creationId xmlns:a16="http://schemas.microsoft.com/office/drawing/2014/main" id="{4E6EAC26-F537-0F55-557A-76D2CE4B3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1157288"/>
            <a:ext cx="1252537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55654" name="Szövegdoboz 12">
            <a:extLst>
              <a:ext uri="{FF2B5EF4-FFF2-40B4-BE49-F238E27FC236}">
                <a16:creationId xmlns:a16="http://schemas.microsoft.com/office/drawing/2014/main" id="{771AAD2A-5BCF-C680-07D7-488D6EC94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4329112"/>
            <a:ext cx="1252537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dirty="0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99198B-7F44-6EDB-F5FC-C71195D6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3" y="4943474"/>
            <a:ext cx="8763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68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F3F7A7-48A2-485E-9F3C-DEC1BA74F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Előképek </a:t>
            </a:r>
            <a:r>
              <a:rPr lang="hu-HU" dirty="0" err="1"/>
              <a:t>szegélyezése</a:t>
            </a:r>
            <a:endParaRPr lang="hu-HU" dirty="0"/>
          </a:p>
        </p:txBody>
      </p:sp>
      <p:sp>
        <p:nvSpPr>
          <p:cNvPr id="159747" name="Tartalom helye 2">
            <a:extLst>
              <a:ext uri="{FF2B5EF4-FFF2-40B4-BE49-F238E27FC236}">
                <a16:creationId xmlns:a16="http://schemas.microsoft.com/office/drawing/2014/main" id="{AB590362-E24F-424D-B55B-3BCD740818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Előképnek (angolul </a:t>
            </a:r>
            <a:r>
              <a:rPr lang="hu-HU" altLang="hu-HU" dirty="0" err="1"/>
              <a:t>thumbnail</a:t>
            </a:r>
            <a:r>
              <a:rPr lang="hu-HU" altLang="hu-HU" dirty="0"/>
              <a:t>) nevezzük azokat a kisméretű képeket, amelyekre kattintva a kép nagyobb változata töltődik be.</a:t>
            </a:r>
          </a:p>
          <a:p>
            <a:pPr eaLnBrk="1" hangingPunct="1"/>
            <a:r>
              <a:rPr lang="hu-HU" altLang="hu-HU" dirty="0"/>
              <a:t>Ezen képek </a:t>
            </a:r>
            <a:r>
              <a:rPr lang="hu-HU" altLang="hu-HU" dirty="0" err="1"/>
              <a:t>szegélyezésére</a:t>
            </a:r>
            <a:r>
              <a:rPr lang="hu-HU" altLang="hu-HU" dirty="0"/>
              <a:t> külön osztály használható: </a:t>
            </a:r>
            <a:br>
              <a:rPr lang="hu-HU" altLang="hu-HU" dirty="0"/>
            </a:br>
            <a:r>
              <a:rPr lang="hu-HU" altLang="hu-HU" dirty="0" err="1">
                <a:solidFill>
                  <a:srgbClr val="0451A5"/>
                </a:solidFill>
                <a:latin typeface="Consolas" panose="020B0609020204030204" pitchFamily="49" charset="0"/>
              </a:rPr>
              <a:t>img-thumbnail</a:t>
            </a:r>
            <a:endParaRPr lang="hu-HU" altLang="hu-HU" dirty="0">
              <a:solidFill>
                <a:srgbClr val="0451A5"/>
              </a:solidFill>
              <a:latin typeface="Consolas" panose="020B0609020204030204" pitchFamily="49" charset="0"/>
            </a:endParaRPr>
          </a:p>
        </p:txBody>
      </p:sp>
      <p:sp>
        <p:nvSpPr>
          <p:cNvPr id="159748" name="Dia számának helye 3">
            <a:extLst>
              <a:ext uri="{FF2B5EF4-FFF2-40B4-BE49-F238E27FC236}">
                <a16:creationId xmlns:a16="http://schemas.microsoft.com/office/drawing/2014/main" id="{D059BC61-D4A0-4643-ABBF-2CD14C002A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7A3490-A46C-4284-B12F-344937B17B7E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59749" name="Kép 5">
            <a:extLst>
              <a:ext uri="{FF2B5EF4-FFF2-40B4-BE49-F238E27FC236}">
                <a16:creationId xmlns:a16="http://schemas.microsoft.com/office/drawing/2014/main" id="{99A90FDF-CA00-41FA-B1C1-25FA8473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3570287"/>
            <a:ext cx="1704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50" name="Szövegdoboz 6">
            <a:extLst>
              <a:ext uri="{FF2B5EF4-FFF2-40B4-BE49-F238E27FC236}">
                <a16:creationId xmlns:a16="http://schemas.microsoft.com/office/drawing/2014/main" id="{F6A2C75D-4185-4FCD-B922-B43E212AC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3178175"/>
            <a:ext cx="1252537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59751" name="Szövegdoboz 7">
            <a:extLst>
              <a:ext uri="{FF2B5EF4-FFF2-40B4-BE49-F238E27FC236}">
                <a16:creationId xmlns:a16="http://schemas.microsoft.com/office/drawing/2014/main" id="{5CACF5A2-1030-4B02-A19F-2896C058C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725" y="3178175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59752" name="Szövegdoboz 9">
            <a:extLst>
              <a:ext uri="{FF2B5EF4-FFF2-40B4-BE49-F238E27FC236}">
                <a16:creationId xmlns:a16="http://schemas.microsoft.com/office/drawing/2014/main" id="{D529B2CB-75F3-43E3-8E53-EA42E3413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" y="3570288"/>
            <a:ext cx="609441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"varos_nagy.jpg"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  &lt;</a:t>
            </a:r>
            <a:r>
              <a:rPr lang="hu-HU" alt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img-thumbnail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30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C0D03-676C-8B6A-2648-2234D3D2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4AA173F-8F37-AD3A-C718-BDE76407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Feladat (szegélyek)</a:t>
            </a:r>
          </a:p>
        </p:txBody>
      </p:sp>
      <p:sp>
        <p:nvSpPr>
          <p:cNvPr id="165891" name="Tartalom helye 4">
            <a:extLst>
              <a:ext uri="{FF2B5EF4-FFF2-40B4-BE49-F238E27FC236}">
                <a16:creationId xmlns:a16="http://schemas.microsoft.com/office/drawing/2014/main" id="{38CD8785-8330-C73B-A501-EDAFD26D5A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sz="3200" dirty="0"/>
              <a:t>A 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container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</a:rPr>
              <a:t>-*</a:t>
            </a:r>
            <a:r>
              <a:rPr lang="hu-HU" altLang="hu-HU" sz="3200" dirty="0"/>
              <a:t> osztályú elem legyen vastag fekete szegéllyel ellátott (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</a:rPr>
              <a:t>border-5</a:t>
            </a:r>
            <a:r>
              <a:rPr lang="hu-HU" altLang="hu-HU" sz="3200" dirty="0"/>
              <a:t>)</a:t>
            </a:r>
          </a:p>
          <a:p>
            <a:pPr eaLnBrk="1" hangingPunct="1"/>
            <a:r>
              <a:rPr lang="hu-HU" altLang="hu-HU" sz="3200" dirty="0"/>
              <a:t>Az első </a:t>
            </a:r>
            <a:r>
              <a:rPr lang="hu-HU" altLang="hu-HU" sz="3200" dirty="0" err="1">
                <a:solidFill>
                  <a:srgbClr val="C00000"/>
                </a:solidFill>
                <a:latin typeface="Consolas" panose="020B0609020204030204" pitchFamily="49" charset="0"/>
              </a:rPr>
              <a:t>article</a:t>
            </a:r>
            <a:r>
              <a:rPr lang="hu-HU" altLang="hu-HU" sz="3200" dirty="0"/>
              <a:t> elem szegélye legyen lekerekítve (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3200" dirty="0"/>
              <a:t>)</a:t>
            </a:r>
          </a:p>
          <a:p>
            <a:pPr eaLnBrk="1" hangingPunct="1"/>
            <a:r>
              <a:rPr lang="hu-HU" altLang="hu-HU" sz="3200" dirty="0"/>
              <a:t>A 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container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</a:rPr>
              <a:t>-*</a:t>
            </a:r>
            <a:r>
              <a:rPr lang="hu-HU" altLang="hu-HU" sz="3200" dirty="0"/>
              <a:t> osztályú elem szegélye legyenen 5-ös mérettel lekerekítve (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</a:rPr>
              <a:t>rounded-5</a:t>
            </a:r>
            <a:r>
              <a:rPr lang="hu-HU" altLang="hu-HU" sz="3200" dirty="0"/>
              <a:t>)</a:t>
            </a:r>
          </a:p>
          <a:p>
            <a:pPr eaLnBrk="1" hangingPunct="1"/>
            <a:r>
              <a:rPr lang="hu-HU" altLang="hu-HU" sz="3200" dirty="0"/>
              <a:t>Minden a </a:t>
            </a:r>
            <a:r>
              <a:rPr lang="hu-HU" altLang="hu-HU" sz="3200" dirty="0" err="1">
                <a:solidFill>
                  <a:srgbClr val="C00000"/>
                </a:solidFill>
                <a:latin typeface="Consolas" panose="020B0609020204030204" pitchFamily="49" charset="0"/>
              </a:rPr>
              <a:t>figure</a:t>
            </a:r>
            <a:r>
              <a:rPr lang="hu-HU" altLang="hu-HU" sz="3200" dirty="0"/>
              <a:t> elemben elhelyezett kép legyen lekerekített szélű (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3200" dirty="0"/>
              <a:t>)</a:t>
            </a:r>
          </a:p>
        </p:txBody>
      </p:sp>
      <p:sp>
        <p:nvSpPr>
          <p:cNvPr id="165892" name="Dia számának helye 2">
            <a:extLst>
              <a:ext uri="{FF2B5EF4-FFF2-40B4-BE49-F238E27FC236}">
                <a16:creationId xmlns:a16="http://schemas.microsoft.com/office/drawing/2014/main" id="{18A66FC7-080F-C5A5-4654-CF446A2254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017AFA-D31B-41EA-99DB-50B9D6D2D883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58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70E5C-017B-44AF-AA51-8B69D1F2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F3FF51-F0FB-94F3-80E9-92D29544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dirty="0"/>
              <a:t>margó és belső margó</a:t>
            </a:r>
            <a:br>
              <a:rPr lang="hu-HU" dirty="0"/>
            </a:br>
            <a:r>
              <a:rPr lang="hu-HU" dirty="0"/>
              <a:t>(margin, </a:t>
            </a:r>
            <a:r>
              <a:rPr lang="hu-HU" dirty="0" err="1"/>
              <a:t>padding</a:t>
            </a:r>
            <a:r>
              <a:rPr lang="hu-HU" dirty="0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A96B14D-D0A7-7B2C-AA9B-F5FFFD14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5411" name="Dia számának helye 3">
            <a:extLst>
              <a:ext uri="{FF2B5EF4-FFF2-40B4-BE49-F238E27FC236}">
                <a16:creationId xmlns:a16="http://schemas.microsoft.com/office/drawing/2014/main" id="{81E5E74D-18CF-763E-F3F6-32C308BB9F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CD9FD013-BB27-4625-A638-09DA7A2689C5}" type="slidenum">
              <a:rPr lang="hu-HU" altLang="hu-HU" smtClean="0"/>
              <a:pPr/>
              <a:t>34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31887688"/>
      </p:ext>
    </p:extLst>
  </p:cSld>
  <p:clrMapOvr>
    <a:masterClrMapping/>
  </p:clrMapOvr>
  <p:transition spd="slow" advTm="2993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527383" y="188640"/>
            <a:ext cx="11137235" cy="651619"/>
          </a:xfrm>
        </p:spPr>
        <p:txBody>
          <a:bodyPr>
            <a:normAutofit fontScale="90000"/>
          </a:bodyPr>
          <a:lstStyle/>
          <a:p>
            <a:r>
              <a:rPr lang="hu-HU" dirty="0"/>
              <a:t>CSS Dobozmodell</a:t>
            </a:r>
            <a:endParaRPr lang="en-GB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909907B4-B25C-DE7D-6F1F-36D0A24E9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3">
            <a:extLst>
              <a:ext uri="{FF2B5EF4-FFF2-40B4-BE49-F238E27FC236}">
                <a16:creationId xmlns:a16="http://schemas.microsoft.com/office/drawing/2014/main" id="{F1111BAA-D885-4C08-9D0D-3DCC8000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013" y="6453188"/>
            <a:ext cx="487362" cy="365125"/>
          </a:xfrm>
        </p:spPr>
        <p:txBody>
          <a:bodyPr/>
          <a:lstStyle/>
          <a:p>
            <a:fld id="{16E53E95-35B4-45DA-8DA8-C1E87D23F3B7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1040524" y="5767572"/>
            <a:ext cx="1061648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u-HU" sz="2400" dirty="0"/>
              <a:t>A tartalom (</a:t>
            </a:r>
            <a:r>
              <a:rPr lang="hu-HU" sz="2400" dirty="0" err="1"/>
              <a:t>content</a:t>
            </a:r>
            <a:r>
              <a:rPr lang="hu-HU" sz="2400" dirty="0"/>
              <a:t>) mérete a megjelenített tartalomtól függ, de beállítható a </a:t>
            </a:r>
            <a:r>
              <a:rPr lang="hu-HU" sz="2400" dirty="0" err="1"/>
              <a:t>width</a:t>
            </a:r>
            <a:r>
              <a:rPr lang="hu-HU" sz="2400" dirty="0"/>
              <a:t> és </a:t>
            </a:r>
            <a:r>
              <a:rPr lang="hu-HU" sz="2400" dirty="0" err="1"/>
              <a:t>height</a:t>
            </a:r>
            <a:r>
              <a:rPr lang="hu-HU" sz="2400" dirty="0"/>
              <a:t> (szélesség és magasság) paraméterekkel.</a:t>
            </a: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5357B8A9-CC27-499F-B76A-BC545633782C}"/>
              </a:ext>
            </a:extLst>
          </p:cNvPr>
          <p:cNvGrpSpPr/>
          <p:nvPr/>
        </p:nvGrpSpPr>
        <p:grpSpPr>
          <a:xfrm>
            <a:off x="1814083" y="1541290"/>
            <a:ext cx="8564581" cy="4075341"/>
            <a:chOff x="201594" y="1541289"/>
            <a:chExt cx="8564581" cy="4075341"/>
          </a:xfrm>
        </p:grpSpPr>
        <p:grpSp>
          <p:nvGrpSpPr>
            <p:cNvPr id="4" name="Csoportba foglalás 3">
              <a:extLst>
                <a:ext uri="{FF2B5EF4-FFF2-40B4-BE49-F238E27FC236}">
                  <a16:creationId xmlns:a16="http://schemas.microsoft.com/office/drawing/2014/main" id="{A7E19C59-7F15-4C0C-A1E8-267DD06BC053}"/>
                </a:ext>
              </a:extLst>
            </p:cNvPr>
            <p:cNvGrpSpPr/>
            <p:nvPr/>
          </p:nvGrpSpPr>
          <p:grpSpPr>
            <a:xfrm>
              <a:off x="1527175" y="1935774"/>
              <a:ext cx="5774062" cy="3289584"/>
              <a:chOff x="612775" y="1970675"/>
              <a:chExt cx="5774062" cy="3289584"/>
            </a:xfrm>
          </p:grpSpPr>
          <p:pic>
            <p:nvPicPr>
              <p:cNvPr id="100354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b="27213"/>
              <a:stretch/>
            </p:blipFill>
            <p:spPr bwMode="auto">
              <a:xfrm>
                <a:off x="612775" y="1970675"/>
                <a:ext cx="5774062" cy="32895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1" name="Csoportba foglalás 20"/>
              <p:cNvGrpSpPr/>
              <p:nvPr/>
            </p:nvGrpSpPr>
            <p:grpSpPr>
              <a:xfrm>
                <a:off x="1944875" y="3519949"/>
                <a:ext cx="2794273" cy="338554"/>
                <a:chOff x="1718733" y="2667000"/>
                <a:chExt cx="2015067" cy="273286"/>
              </a:xfrm>
            </p:grpSpPr>
            <p:cxnSp>
              <p:nvCxnSpPr>
                <p:cNvPr id="8" name="Egyenes összekötő nyíllal 7"/>
                <p:cNvCxnSpPr/>
                <p:nvPr/>
              </p:nvCxnSpPr>
              <p:spPr>
                <a:xfrm flipV="1">
                  <a:off x="1718733" y="2912533"/>
                  <a:ext cx="2015067" cy="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Szövegdoboz 19"/>
                <p:cNvSpPr txBox="1"/>
                <p:nvPr/>
              </p:nvSpPr>
              <p:spPr>
                <a:xfrm>
                  <a:off x="3073400" y="2667000"/>
                  <a:ext cx="470720" cy="2732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sz="1600" dirty="0" err="1">
                      <a:solidFill>
                        <a:srgbClr val="FF0000"/>
                      </a:solidFill>
                    </a:rPr>
                    <a:t>width</a:t>
                  </a:r>
                  <a:endParaRPr lang="hu-HU" sz="12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" name="Szövegdoboz 1">
                <a:extLst>
                  <a:ext uri="{FF2B5EF4-FFF2-40B4-BE49-F238E27FC236}">
                    <a16:creationId xmlns:a16="http://schemas.microsoft.com/office/drawing/2014/main" id="{C1813E7D-B967-4ED3-A045-5CA8823ADD4E}"/>
                  </a:ext>
                </a:extLst>
              </p:cNvPr>
              <p:cNvSpPr txBox="1"/>
              <p:nvPr/>
            </p:nvSpPr>
            <p:spPr>
              <a:xfrm>
                <a:off x="2930257" y="2211669"/>
                <a:ext cx="266429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hu-HU" sz="1400" b="1" i="1" dirty="0"/>
                  <a:t>Margin (Margó) - átlátszó</a:t>
                </a:r>
              </a:p>
            </p:txBody>
          </p:sp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7FCA06E4-1B84-45CD-B3A7-561824587693}"/>
                  </a:ext>
                </a:extLst>
              </p:cNvPr>
              <p:cNvSpPr txBox="1"/>
              <p:nvPr/>
            </p:nvSpPr>
            <p:spPr>
              <a:xfrm>
                <a:off x="2930257" y="2581803"/>
                <a:ext cx="2271008" cy="3111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hu-HU" sz="1400" b="1" i="1" dirty="0" err="1"/>
                  <a:t>Border</a:t>
                </a:r>
                <a:r>
                  <a:rPr lang="hu-HU" sz="1400" b="1" i="1" dirty="0"/>
                  <a:t> (Szegély)</a:t>
                </a:r>
              </a:p>
            </p:txBody>
          </p:sp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B9554B52-8A1F-4A78-8498-5328DEF013BB}"/>
                  </a:ext>
                </a:extLst>
              </p:cNvPr>
              <p:cNvSpPr txBox="1"/>
              <p:nvPr/>
            </p:nvSpPr>
            <p:spPr>
              <a:xfrm>
                <a:off x="2930257" y="2957253"/>
                <a:ext cx="2123524" cy="3111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hu-HU" sz="1400" b="1" i="1" dirty="0" err="1"/>
                  <a:t>Padding</a:t>
                </a:r>
                <a:r>
                  <a:rPr lang="hu-HU" sz="1400" b="1" i="1" dirty="0"/>
                  <a:t> (Kitöltés)</a:t>
                </a:r>
              </a:p>
            </p:txBody>
          </p:sp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09F4192B-214B-4AA9-90E7-E2CC43D99A6A}"/>
                  </a:ext>
                </a:extLst>
              </p:cNvPr>
              <p:cNvSpPr txBox="1"/>
              <p:nvPr/>
            </p:nvSpPr>
            <p:spPr>
              <a:xfrm>
                <a:off x="2134875" y="3482627"/>
                <a:ext cx="172054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hu-HU" sz="1400" b="1" i="1" dirty="0" err="1"/>
                  <a:t>Content</a:t>
                </a:r>
                <a:r>
                  <a:rPr lang="hu-HU" sz="1400" b="1" i="1" dirty="0"/>
                  <a:t> (tartalom)</a:t>
                </a:r>
              </a:p>
            </p:txBody>
          </p:sp>
        </p:grp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FFD7035C-39E0-437B-A50B-1B81275969EC}"/>
                </a:ext>
              </a:extLst>
            </p:cNvPr>
            <p:cNvSpPr txBox="1"/>
            <p:nvPr/>
          </p:nvSpPr>
          <p:spPr>
            <a:xfrm>
              <a:off x="3810367" y="1541289"/>
              <a:ext cx="1580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/>
                <a:t>TOP (felső)</a:t>
              </a:r>
            </a:p>
          </p:txBody>
        </p:sp>
        <p:sp>
          <p:nvSpPr>
            <p:cNvPr id="17" name="Szövegdoboz 16">
              <a:extLst>
                <a:ext uri="{FF2B5EF4-FFF2-40B4-BE49-F238E27FC236}">
                  <a16:creationId xmlns:a16="http://schemas.microsoft.com/office/drawing/2014/main" id="{58E65BF5-B608-493D-B356-DA77B7583AFD}"/>
                </a:ext>
              </a:extLst>
            </p:cNvPr>
            <p:cNvSpPr txBox="1"/>
            <p:nvPr/>
          </p:nvSpPr>
          <p:spPr>
            <a:xfrm>
              <a:off x="201594" y="3411442"/>
              <a:ext cx="1169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/>
                <a:t>LEFT (bal)</a:t>
              </a:r>
            </a:p>
          </p:txBody>
        </p:sp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E782C0E6-E044-413E-A12D-A209E9683366}"/>
                </a:ext>
              </a:extLst>
            </p:cNvPr>
            <p:cNvSpPr txBox="1"/>
            <p:nvPr/>
          </p:nvSpPr>
          <p:spPr>
            <a:xfrm>
              <a:off x="7365069" y="3447725"/>
              <a:ext cx="1401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/>
                <a:t>RIGHT (jobb)</a:t>
              </a:r>
            </a:p>
          </p:txBody>
        </p:sp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F3D74C8C-C1A8-4DE7-9BD4-0322721EB97B}"/>
                </a:ext>
              </a:extLst>
            </p:cNvPr>
            <p:cNvSpPr txBox="1"/>
            <p:nvPr/>
          </p:nvSpPr>
          <p:spPr>
            <a:xfrm>
              <a:off x="3661520" y="5278076"/>
              <a:ext cx="18778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 dirty="0"/>
                <a:t>BOTTOM (alsó)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935A586-4F47-4581-A4AD-A06F941F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Margó és belső margó beállítása</a:t>
            </a:r>
          </a:p>
        </p:txBody>
      </p:sp>
      <p:sp>
        <p:nvSpPr>
          <p:cNvPr id="161795" name="Tartalom helye 5">
            <a:extLst>
              <a:ext uri="{FF2B5EF4-FFF2-40B4-BE49-F238E27FC236}">
                <a16:creationId xmlns:a16="http://schemas.microsoft.com/office/drawing/2014/main" id="{BD7A79FB-1A30-4B13-ACF1-ABC5924143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2288" y="1003300"/>
            <a:ext cx="10177462" cy="657225"/>
          </a:xfrm>
        </p:spPr>
        <p:txBody>
          <a:bodyPr/>
          <a:lstStyle/>
          <a:p>
            <a:pPr eaLnBrk="1" hangingPunct="1"/>
            <a:r>
              <a:rPr lang="hu-HU" altLang="hu-HU"/>
              <a:t>Az átalános felépítés:</a:t>
            </a:r>
          </a:p>
        </p:txBody>
      </p:sp>
      <p:sp>
        <p:nvSpPr>
          <p:cNvPr id="161796" name="Dia számának helye 3">
            <a:extLst>
              <a:ext uri="{FF2B5EF4-FFF2-40B4-BE49-F238E27FC236}">
                <a16:creationId xmlns:a16="http://schemas.microsoft.com/office/drawing/2014/main" id="{B06450CF-5BE8-467C-8E66-1D4C7E7C32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D2C06F-EF28-4B53-AE01-A6EA11945A8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61797" name="Szövegdoboz 7">
            <a:extLst>
              <a:ext uri="{FF2B5EF4-FFF2-40B4-BE49-F238E27FC236}">
                <a16:creationId xmlns:a16="http://schemas.microsoft.com/office/drawing/2014/main" id="{42A6FC38-A963-4C74-B916-931C78D51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263" y="1571625"/>
            <a:ext cx="6094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400" b="1">
                <a:solidFill>
                  <a:srgbClr val="0451A5"/>
                </a:solidFill>
                <a:latin typeface="Consolas" panose="020B0609020204030204" pitchFamily="49" charset="0"/>
              </a:rPr>
              <a:t>{tulajdonság}{oldalak}-{méret}</a:t>
            </a: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5B03CB89-0DF9-4329-BB53-999C731A0DE4}"/>
              </a:ext>
            </a:extLst>
          </p:cNvPr>
          <p:cNvSpPr/>
          <p:nvPr/>
        </p:nvSpPr>
        <p:spPr>
          <a:xfrm>
            <a:off x="1047750" y="2698750"/>
            <a:ext cx="2568575" cy="1109663"/>
          </a:xfrm>
          <a:prstGeom prst="wedgeRectCallout">
            <a:avLst>
              <a:gd name="adj1" fmla="val 44489"/>
              <a:gd name="adj2" fmla="val -11252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margó esetén </a:t>
            </a:r>
            <a:r>
              <a:rPr lang="hu-HU" sz="2000" dirty="0">
                <a:solidFill>
                  <a:srgbClr val="FFFF00"/>
                </a:solidFill>
                <a:latin typeface="Consolas" panose="020B0609020204030204" pitchFamily="49" charset="0"/>
              </a:rPr>
              <a:t>m</a:t>
            </a:r>
            <a:r>
              <a:rPr lang="hu-HU" sz="2000" dirty="0"/>
              <a:t>, </a:t>
            </a:r>
            <a:br>
              <a:rPr lang="hu-HU" sz="2000" dirty="0"/>
            </a:br>
            <a:r>
              <a:rPr lang="hu-HU" sz="2000" dirty="0"/>
              <a:t>belső margó esetén </a:t>
            </a:r>
            <a:r>
              <a:rPr lang="hu-HU" sz="2000" dirty="0">
                <a:solidFill>
                  <a:srgbClr val="FFFF00"/>
                </a:solidFill>
              </a:rPr>
              <a:t>p</a:t>
            </a:r>
            <a:r>
              <a:rPr lang="hu-HU" sz="2000" dirty="0"/>
              <a:t>.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1CAEDE9D-2886-4BA9-B20D-B178622BD7F5}"/>
              </a:ext>
            </a:extLst>
          </p:cNvPr>
          <p:cNvSpPr/>
          <p:nvPr/>
        </p:nvSpPr>
        <p:spPr>
          <a:xfrm>
            <a:off x="3917950" y="2181225"/>
            <a:ext cx="3386138" cy="2708275"/>
          </a:xfrm>
          <a:prstGeom prst="wedgeRectCallout">
            <a:avLst>
              <a:gd name="adj1" fmla="val 9908"/>
              <a:gd name="adj2" fmla="val -5677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t: 	felső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b: 	alsó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s: 	bal </a:t>
            </a:r>
            <a:r>
              <a:rPr lang="hu-HU" sz="1200" dirty="0"/>
              <a:t>(ha az írásmód balról jobbra irányú)</a:t>
            </a:r>
            <a:endParaRPr lang="hu-HU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e: 	jobb </a:t>
            </a:r>
            <a:r>
              <a:rPr lang="es-ES" sz="1200" dirty="0"/>
              <a:t>(ha az írásmód balról jobbra irányú)</a:t>
            </a:r>
            <a:endParaRPr lang="hu-HU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x: 	vízszintes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y: 	függőleges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Ha nincs megadva egyik sem, akkor mind a 4 oldalra igaz lesz a méretezés.</a:t>
            </a:r>
          </a:p>
        </p:txBody>
      </p:sp>
      <p:sp>
        <p:nvSpPr>
          <p:cNvPr id="11" name="Beszédbuborék: négyszög 10">
            <a:extLst>
              <a:ext uri="{FF2B5EF4-FFF2-40B4-BE49-F238E27FC236}">
                <a16:creationId xmlns:a16="http://schemas.microsoft.com/office/drawing/2014/main" id="{174DBDC5-F81B-49B1-86EE-83AEA6F482F5}"/>
              </a:ext>
            </a:extLst>
          </p:cNvPr>
          <p:cNvSpPr/>
          <p:nvPr/>
        </p:nvSpPr>
        <p:spPr>
          <a:xfrm>
            <a:off x="7723188" y="2320925"/>
            <a:ext cx="3052762" cy="2503488"/>
          </a:xfrm>
          <a:prstGeom prst="wedgeRectCallout">
            <a:avLst>
              <a:gd name="adj1" fmla="val -52400"/>
              <a:gd name="adj2" fmla="val -5750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0,1,2,3,4,5,auto.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1=0.25rem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2=0.5rem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3=1rem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4=1.5rem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5=3rem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sz="2000" dirty="0"/>
          </a:p>
        </p:txBody>
      </p:sp>
      <p:sp>
        <p:nvSpPr>
          <p:cNvPr id="161801" name="Szövegdoboz 14">
            <a:extLst>
              <a:ext uri="{FF2B5EF4-FFF2-40B4-BE49-F238E27FC236}">
                <a16:creationId xmlns:a16="http://schemas.microsoft.com/office/drawing/2014/main" id="{1DB76EE6-6D4E-46E5-B768-F7FA4F3FC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5064125"/>
            <a:ext cx="1199356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"mt-2 p-3"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8000"/>
                </a:solidFill>
                <a:latin typeface="Consolas" panose="020B0609020204030204" pitchFamily="49" charset="0"/>
              </a:rPr>
              <a:t>&lt;!-- felső margó 2-es, belső margó mind a négy oldalon 3-as --&gt;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"m-2 pt-3"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8000"/>
                </a:solidFill>
                <a:latin typeface="Consolas" panose="020B0609020204030204" pitchFamily="49" charset="0"/>
              </a:rPr>
              <a:t>&lt;!-- felső margó mind a négy oldalon 2-es, felső belső margó 3-as --&gt;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"mx-auto p-0"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008000"/>
                </a:solidFill>
                <a:latin typeface="Consolas" panose="020B0609020204030204" pitchFamily="49" charset="0"/>
              </a:rPr>
              <a:t>&lt;!-- vízszintes margó auto, belső margó 0 mind a négy oldalon --&gt;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61802" name="Szövegdoboz 15">
            <a:extLst>
              <a:ext uri="{FF2B5EF4-FFF2-40B4-BE49-F238E27FC236}">
                <a16:creationId xmlns:a16="http://schemas.microsoft.com/office/drawing/2014/main" id="{4ADD2D9E-2B88-4130-8402-B602B53CE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950" y="4548188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Példák</a:t>
            </a:r>
          </a:p>
        </p:txBody>
      </p:sp>
    </p:spTree>
    <p:extLst>
      <p:ext uri="{BB962C8B-B14F-4D97-AF65-F5344CB8AC3E}">
        <p14:creationId xmlns:p14="http://schemas.microsoft.com/office/powerpoint/2010/main" val="2073919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58ED258E-EA74-4FE4-8144-0D0B58702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Margó és belső margó beállítása</a:t>
            </a:r>
          </a:p>
        </p:txBody>
      </p:sp>
      <p:sp>
        <p:nvSpPr>
          <p:cNvPr id="163843" name="Dia számának helye 3">
            <a:extLst>
              <a:ext uri="{FF2B5EF4-FFF2-40B4-BE49-F238E27FC236}">
                <a16:creationId xmlns:a16="http://schemas.microsoft.com/office/drawing/2014/main" id="{A4AD9EAA-659E-4B9B-B1CB-9F7C525A06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4F50EC-0556-4347-A4DA-DD09F28D30D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63844" name="Kép 11">
            <a:extLst>
              <a:ext uri="{FF2B5EF4-FFF2-40B4-BE49-F238E27FC236}">
                <a16:creationId xmlns:a16="http://schemas.microsoft.com/office/drawing/2014/main" id="{E39B98EE-4D6F-4EC1-92AA-21A3BD071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63" y="3770313"/>
            <a:ext cx="7377112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7F608204-9FE2-4DE0-BC95-B4E29AC1CB1B}"/>
              </a:ext>
            </a:extLst>
          </p:cNvPr>
          <p:cNvSpPr txBox="1"/>
          <p:nvPr/>
        </p:nvSpPr>
        <p:spPr>
          <a:xfrm>
            <a:off x="527383" y="1393329"/>
            <a:ext cx="10970202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w-50 </a:t>
            </a:r>
            <a:r>
              <a:rPr lang="hu-HU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mx-</a:t>
            </a:r>
            <a:r>
              <a:rPr lang="hu-HU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auto</a:t>
            </a:r>
            <a:r>
              <a:rPr lang="hu-HU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p-3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elit...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/div&gt;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w-50 </a:t>
            </a:r>
            <a:r>
              <a:rPr lang="hu-HU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ms-auto</a:t>
            </a:r>
            <a:r>
              <a:rPr lang="hu-HU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p-1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elit...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w-50 </a:t>
            </a:r>
            <a:r>
              <a:rPr lang="hu-HU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ms-3 p-0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elit...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63846" name="Szövegdoboz 14">
            <a:extLst>
              <a:ext uri="{FF2B5EF4-FFF2-40B4-BE49-F238E27FC236}">
                <a16:creationId xmlns:a16="http://schemas.microsoft.com/office/drawing/2014/main" id="{902C25C8-2894-47FB-85E8-A286269E7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1042988"/>
            <a:ext cx="1252537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63847" name="Szövegdoboz 15">
            <a:extLst>
              <a:ext uri="{FF2B5EF4-FFF2-40B4-BE49-F238E27FC236}">
                <a16:creationId xmlns:a16="http://schemas.microsoft.com/office/drawing/2014/main" id="{8B10F266-697F-4DAE-BA4B-BB64B8CA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75" y="3884613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7" name="Beszédbuborék: négyszög 16">
            <a:extLst>
              <a:ext uri="{FF2B5EF4-FFF2-40B4-BE49-F238E27FC236}">
                <a16:creationId xmlns:a16="http://schemas.microsoft.com/office/drawing/2014/main" id="{41691956-3016-4EA4-B30D-BDAA7FC44B65}"/>
              </a:ext>
            </a:extLst>
          </p:cNvPr>
          <p:cNvSpPr/>
          <p:nvPr/>
        </p:nvSpPr>
        <p:spPr>
          <a:xfrm>
            <a:off x="8929688" y="3140075"/>
            <a:ext cx="2568575" cy="825500"/>
          </a:xfrm>
          <a:prstGeom prst="wedgeRectCallout">
            <a:avLst>
              <a:gd name="adj1" fmla="val -38046"/>
              <a:gd name="adj2" fmla="val 89746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középre igazított, 3-as belső margóval.</a:t>
            </a:r>
          </a:p>
        </p:txBody>
      </p:sp>
      <p:sp>
        <p:nvSpPr>
          <p:cNvPr id="18" name="Beszédbuborék: négyszög 17">
            <a:extLst>
              <a:ext uri="{FF2B5EF4-FFF2-40B4-BE49-F238E27FC236}">
                <a16:creationId xmlns:a16="http://schemas.microsoft.com/office/drawing/2014/main" id="{52AA3D4B-F8E3-41C5-8177-89E2D91F8FC6}"/>
              </a:ext>
            </a:extLst>
          </p:cNvPr>
          <p:cNvSpPr/>
          <p:nvPr/>
        </p:nvSpPr>
        <p:spPr>
          <a:xfrm>
            <a:off x="1144588" y="4856163"/>
            <a:ext cx="2568575" cy="769937"/>
          </a:xfrm>
          <a:prstGeom prst="wedgeRectCallout">
            <a:avLst>
              <a:gd name="adj1" fmla="val 190141"/>
              <a:gd name="adj2" fmla="val -34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jobbra igazított, 1-es belső margóval.</a:t>
            </a:r>
          </a:p>
        </p:txBody>
      </p:sp>
      <p:sp>
        <p:nvSpPr>
          <p:cNvPr id="19" name="Beszédbuborék: négyszög 18">
            <a:extLst>
              <a:ext uri="{FF2B5EF4-FFF2-40B4-BE49-F238E27FC236}">
                <a16:creationId xmlns:a16="http://schemas.microsoft.com/office/drawing/2014/main" id="{B0C4A396-C84F-42CF-BA31-2F11D2F32D66}"/>
              </a:ext>
            </a:extLst>
          </p:cNvPr>
          <p:cNvSpPr/>
          <p:nvPr/>
        </p:nvSpPr>
        <p:spPr>
          <a:xfrm>
            <a:off x="1144588" y="5749925"/>
            <a:ext cx="2568575" cy="769938"/>
          </a:xfrm>
          <a:prstGeom prst="wedgeRectCallout">
            <a:avLst>
              <a:gd name="adj1" fmla="val 61887"/>
              <a:gd name="adj2" fmla="val -574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bal margó 3-as, belső margó 0</a:t>
            </a:r>
          </a:p>
        </p:txBody>
      </p:sp>
    </p:spTree>
    <p:extLst>
      <p:ext uri="{BB962C8B-B14F-4D97-AF65-F5344CB8AC3E}">
        <p14:creationId xmlns:p14="http://schemas.microsoft.com/office/powerpoint/2010/main" val="3236669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BB0F78D-E7D8-4E6C-918E-EEB06E69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Feladat (</a:t>
            </a:r>
            <a:r>
              <a:rPr lang="hu-HU" altLang="hu-HU" dirty="0"/>
              <a:t>Margó és belső margó)</a:t>
            </a:r>
            <a:endParaRPr lang="hu-HU" dirty="0"/>
          </a:p>
        </p:txBody>
      </p:sp>
      <p:sp>
        <p:nvSpPr>
          <p:cNvPr id="165891" name="Tartalom helye 4">
            <a:extLst>
              <a:ext uri="{FF2B5EF4-FFF2-40B4-BE49-F238E27FC236}">
                <a16:creationId xmlns:a16="http://schemas.microsoft.com/office/drawing/2014/main" id="{C5B1BCB0-75FD-4AD5-AE47-C97785B14A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sz="3200" dirty="0"/>
              <a:t>A </a:t>
            </a:r>
            <a:r>
              <a:rPr lang="hu-HU" altLang="hu-HU" sz="32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</a:t>
            </a:r>
            <a:r>
              <a:rPr lang="hu-HU" altLang="hu-HU" sz="3200" dirty="0"/>
              <a:t> elem függőleges margója legyen 5-ös (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my-5</a:t>
            </a:r>
            <a:r>
              <a:rPr lang="hu-HU" altLang="hu-HU" sz="3200" dirty="0"/>
              <a:t>)</a:t>
            </a:r>
          </a:p>
          <a:p>
            <a:pPr eaLnBrk="1" hangingPunct="1"/>
            <a:r>
              <a:rPr lang="hu-HU" altLang="hu-HU" sz="3200" dirty="0"/>
              <a:t>A </a:t>
            </a:r>
            <a:r>
              <a:rPr lang="hu-HU" altLang="hu-HU" sz="32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h1</a:t>
            </a:r>
            <a:r>
              <a:rPr lang="hu-HU" altLang="hu-HU" sz="3200" dirty="0"/>
              <a:t> elem függőleges margója legyen 3-as (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my-3</a:t>
            </a:r>
            <a:r>
              <a:rPr lang="hu-HU" altLang="hu-HU" sz="3200" dirty="0"/>
              <a:t>)</a:t>
            </a:r>
          </a:p>
          <a:p>
            <a:pPr eaLnBrk="1" hangingPunct="1"/>
            <a:r>
              <a:rPr lang="hu-HU" altLang="hu-HU" sz="3200" dirty="0"/>
              <a:t>Az első </a:t>
            </a:r>
            <a:r>
              <a:rPr lang="hu-HU" altLang="hu-HU" sz="32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article</a:t>
            </a:r>
            <a:r>
              <a:rPr lang="hu-HU" altLang="hu-HU" sz="3200" dirty="0"/>
              <a:t> elem (kék hátterű) elem belső margója legyen 2-es (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p-2</a:t>
            </a:r>
            <a:r>
              <a:rPr lang="hu-HU" altLang="hu-HU" sz="3200" dirty="0"/>
              <a:t>)</a:t>
            </a:r>
          </a:p>
          <a:p>
            <a:pPr eaLnBrk="1" hangingPunct="1"/>
            <a:r>
              <a:rPr lang="hu-HU" altLang="hu-HU" sz="3200" dirty="0"/>
              <a:t>A figyelmeztetés (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alert</a:t>
            </a:r>
            <a:r>
              <a:rPr lang="hu-HU" altLang="hu-HU" sz="3200" dirty="0"/>
              <a:t>) elem belső margója legyen 2-es (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p-2</a:t>
            </a:r>
            <a:r>
              <a:rPr lang="hu-HU" altLang="hu-HU" sz="3200" dirty="0"/>
              <a:t>)</a:t>
            </a:r>
          </a:p>
          <a:p>
            <a:pPr eaLnBrk="1" hangingPunct="1"/>
            <a:r>
              <a:rPr lang="hu-HU" altLang="hu-HU" sz="3200" dirty="0"/>
              <a:t>A </a:t>
            </a:r>
            <a:r>
              <a:rPr lang="hu-HU" altLang="hu-HU" sz="32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</a:t>
            </a:r>
            <a:r>
              <a:rPr lang="hu-HU" altLang="hu-HU" sz="3200" dirty="0"/>
              <a:t> elem bal oldali kitöltése legyen 3-as (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ps-3</a:t>
            </a:r>
            <a:r>
              <a:rPr lang="hu-HU" altLang="hu-HU" sz="3200" dirty="0"/>
              <a:t>)</a:t>
            </a:r>
          </a:p>
          <a:p>
            <a:pPr eaLnBrk="1" hangingPunct="1"/>
            <a:endParaRPr lang="hu-HU" altLang="hu-HU" sz="3200" dirty="0"/>
          </a:p>
        </p:txBody>
      </p:sp>
      <p:sp>
        <p:nvSpPr>
          <p:cNvPr id="165892" name="Dia számának helye 2">
            <a:extLst>
              <a:ext uri="{FF2B5EF4-FFF2-40B4-BE49-F238E27FC236}">
                <a16:creationId xmlns:a16="http://schemas.microsoft.com/office/drawing/2014/main" id="{25CD7674-E100-4BD6-BB1D-61B1FAB67D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017AFA-D31B-41EA-99DB-50B9D6D2D883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08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5F6227-2971-4355-ABA0-B988B42A8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dirty="0"/>
              <a:t>Táblázatok formázása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EBB1F5E-15F8-C344-CFA0-2DEA1217A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10947" name="Dia számának helye 3">
            <a:extLst>
              <a:ext uri="{FF2B5EF4-FFF2-40B4-BE49-F238E27FC236}">
                <a16:creationId xmlns:a16="http://schemas.microsoft.com/office/drawing/2014/main" id="{69BBFBAD-6AE5-4405-A737-1F05FDE452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58AD5198-39C6-4770-9A53-95ECF78A6E1C}" type="slidenum">
              <a:rPr lang="hu-HU" altLang="hu-HU" smtClean="0"/>
              <a:pPr/>
              <a:t>39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02264325"/>
      </p:ext>
    </p:extLst>
  </p:cSld>
  <p:clrMapOvr>
    <a:masterClrMapping/>
  </p:clrMapOvr>
  <p:transition spd="slow" advTm="2993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58C53B-068F-A200-6703-DE19EEB3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rács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20CD019-D840-CB30-18EC-66EDC9B9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alapcsomag már tartalmazza a rács beállítását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32CBD78-50F0-4D06-4CE5-F4CF6823C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2032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D4B8D2DF-061D-402E-A5C9-4114A78C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Táblázatok formázása</a:t>
            </a:r>
          </a:p>
        </p:txBody>
      </p:sp>
      <p:sp>
        <p:nvSpPr>
          <p:cNvPr id="212995" name="Tartalom helye 5">
            <a:extLst>
              <a:ext uri="{FF2B5EF4-FFF2-40B4-BE49-F238E27FC236}">
                <a16:creationId xmlns:a16="http://schemas.microsoft.com/office/drawing/2014/main" id="{5121F68D-B03D-4755-B81C-A422E9A91F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A táblázatokat a 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dirty="0"/>
              <a:t> osztályba kell sorolni.</a:t>
            </a:r>
          </a:p>
        </p:txBody>
      </p:sp>
      <p:sp>
        <p:nvSpPr>
          <p:cNvPr id="212996" name="Dia számának helye 3">
            <a:extLst>
              <a:ext uri="{FF2B5EF4-FFF2-40B4-BE49-F238E27FC236}">
                <a16:creationId xmlns:a16="http://schemas.microsoft.com/office/drawing/2014/main" id="{A1216AED-82E8-4BD9-AED4-18E756032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E7F611F-D2A9-4FA4-B23B-05A1365BF095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12997" name="Szövegdoboz 6">
            <a:extLst>
              <a:ext uri="{FF2B5EF4-FFF2-40B4-BE49-F238E27FC236}">
                <a16:creationId xmlns:a16="http://schemas.microsoft.com/office/drawing/2014/main" id="{B3256494-8F27-4F0A-B9FB-DFE33A3B5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2195513"/>
            <a:ext cx="6092825" cy="418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A szerencsés nyertesek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Név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Lakhely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Kiss Ágnes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Budapest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Nagy Tibor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Debrecen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Kővágó László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Kecskemét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12998" name="Kép 7">
            <a:extLst>
              <a:ext uri="{FF2B5EF4-FFF2-40B4-BE49-F238E27FC236}">
                <a16:creationId xmlns:a16="http://schemas.microsoft.com/office/drawing/2014/main" id="{1122E511-5EB4-4DED-A724-70D8B1EBD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24075"/>
            <a:ext cx="503872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9" name="Szövegdoboz 8">
            <a:extLst>
              <a:ext uri="{FF2B5EF4-FFF2-40B4-BE49-F238E27FC236}">
                <a16:creationId xmlns:a16="http://schemas.microsoft.com/office/drawing/2014/main" id="{54B73CBB-3D70-4E85-8DD1-1A86F8E58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1831975"/>
            <a:ext cx="1250950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13000" name="Szövegdoboz 9">
            <a:extLst>
              <a:ext uri="{FF2B5EF4-FFF2-40B4-BE49-F238E27FC236}">
                <a16:creationId xmlns:a16="http://schemas.microsoft.com/office/drawing/2014/main" id="{A6BD4037-953B-496B-A91D-D861FB315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741488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</p:spTree>
    <p:extLst>
      <p:ext uri="{BB962C8B-B14F-4D97-AF65-F5344CB8AC3E}">
        <p14:creationId xmlns:p14="http://schemas.microsoft.com/office/powerpoint/2010/main" val="3247752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77AA8888-DD4E-4303-86F5-94662044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Táblázatok formázása</a:t>
            </a:r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79E149D-D186-4B54-8F65-173EBB0D7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65225"/>
            <a:ext cx="10179050" cy="522288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sorok váltott színezéséhez a 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table-striped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osztályt kell használni.</a:t>
            </a:r>
          </a:p>
        </p:txBody>
      </p:sp>
      <p:sp>
        <p:nvSpPr>
          <p:cNvPr id="215044" name="Dia számának helye 3">
            <a:extLst>
              <a:ext uri="{FF2B5EF4-FFF2-40B4-BE49-F238E27FC236}">
                <a16:creationId xmlns:a16="http://schemas.microsoft.com/office/drawing/2014/main" id="{42A92121-AB91-4045-B05C-2F121EE5C4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026F16-397A-4C45-B8AC-539A226EA0D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15045" name="Szövegdoboz 6">
            <a:extLst>
              <a:ext uri="{FF2B5EF4-FFF2-40B4-BE49-F238E27FC236}">
                <a16:creationId xmlns:a16="http://schemas.microsoft.com/office/drawing/2014/main" id="{57935C76-5720-4F11-A510-8859F7595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2114550"/>
            <a:ext cx="6094413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table-striped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A szerencsés nyertesek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Név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Lakhely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Kiss Ágnes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Budapest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Nagy Tibor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Debrecen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Kővágó László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Kecskemét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15046" name="Szövegdoboz 8">
            <a:extLst>
              <a:ext uri="{FF2B5EF4-FFF2-40B4-BE49-F238E27FC236}">
                <a16:creationId xmlns:a16="http://schemas.microsoft.com/office/drawing/2014/main" id="{F7B29105-DC96-4453-8C37-08D9E97EA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751013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15047" name="Szövegdoboz 9">
            <a:extLst>
              <a:ext uri="{FF2B5EF4-FFF2-40B4-BE49-F238E27FC236}">
                <a16:creationId xmlns:a16="http://schemas.microsoft.com/office/drawing/2014/main" id="{E7A66B52-12FD-463E-94FD-F4A3343F4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757363"/>
            <a:ext cx="1250950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215048" name="Kép 2">
            <a:extLst>
              <a:ext uri="{FF2B5EF4-FFF2-40B4-BE49-F238E27FC236}">
                <a16:creationId xmlns:a16="http://schemas.microsoft.com/office/drawing/2014/main" id="{55473B6D-CE24-4FDF-95D2-DA4F091AD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7425"/>
            <a:ext cx="50577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280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5CE6956-923A-4CF4-82DF-9566FB13F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Táblázatok formázása</a:t>
            </a:r>
          </a:p>
        </p:txBody>
      </p:sp>
      <p:sp>
        <p:nvSpPr>
          <p:cNvPr id="217091" name="Tartalom helye 5">
            <a:extLst>
              <a:ext uri="{FF2B5EF4-FFF2-40B4-BE49-F238E27FC236}">
                <a16:creationId xmlns:a16="http://schemas.microsoft.com/office/drawing/2014/main" id="{8F759628-2874-4460-B552-8B4186F9FB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165225"/>
            <a:ext cx="10179050" cy="522288"/>
          </a:xfrm>
        </p:spPr>
        <p:txBody>
          <a:bodyPr/>
          <a:lstStyle/>
          <a:p>
            <a:pPr eaLnBrk="1" hangingPunct="1"/>
            <a:r>
              <a:rPr lang="hu-HU" altLang="hu-HU" dirty="0" err="1"/>
              <a:t>Szegélyezéshez</a:t>
            </a:r>
            <a:r>
              <a:rPr lang="hu-HU" altLang="hu-HU" dirty="0"/>
              <a:t> a 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-bordered</a:t>
            </a:r>
            <a:r>
              <a:rPr lang="hu-HU" altLang="hu-HU" dirty="0">
                <a:solidFill>
                  <a:srgbClr val="0451A5"/>
                </a:solidFill>
                <a:latin typeface="Consolas" panose="020B0609020204030204" pitchFamily="49" charset="0"/>
              </a:rPr>
              <a:t> </a:t>
            </a:r>
            <a:r>
              <a:rPr lang="hu-HU" altLang="hu-HU" dirty="0"/>
              <a:t>osztályt kell használni.</a:t>
            </a:r>
          </a:p>
        </p:txBody>
      </p:sp>
      <p:sp>
        <p:nvSpPr>
          <p:cNvPr id="217092" name="Dia számának helye 3">
            <a:extLst>
              <a:ext uri="{FF2B5EF4-FFF2-40B4-BE49-F238E27FC236}">
                <a16:creationId xmlns:a16="http://schemas.microsoft.com/office/drawing/2014/main" id="{4A1CC4E0-974B-416A-A49A-269E163D41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0A7C83-3AF6-4B6D-85C2-803709C6143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17093" name="Szövegdoboz 6">
            <a:extLst>
              <a:ext uri="{FF2B5EF4-FFF2-40B4-BE49-F238E27FC236}">
                <a16:creationId xmlns:a16="http://schemas.microsoft.com/office/drawing/2014/main" id="{4A5F18A6-9B18-45AD-976A-F9A58D170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2266950"/>
            <a:ext cx="6094413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&lt;table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"table table-bordered"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&lt;caption&gt;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A szerencsés nyertesek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&lt;/caption&gt;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&lt;th&gt;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Név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&lt;/th&gt;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&lt;th&gt;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Lakhely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&lt;/th&gt;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Kiss Ágnes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Budapest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Nagy Tibor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Debrecen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Kővágó László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Kecskemét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&lt;/table&gt;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17094" name="Szövegdoboz 8">
            <a:extLst>
              <a:ext uri="{FF2B5EF4-FFF2-40B4-BE49-F238E27FC236}">
                <a16:creationId xmlns:a16="http://schemas.microsoft.com/office/drawing/2014/main" id="{B6411952-F902-4786-A7F9-3FEBE00DB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903413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17095" name="Szövegdoboz 9">
            <a:extLst>
              <a:ext uri="{FF2B5EF4-FFF2-40B4-BE49-F238E27FC236}">
                <a16:creationId xmlns:a16="http://schemas.microsoft.com/office/drawing/2014/main" id="{D0ACB497-5BAB-416A-B2AD-F2A32AAC0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388" y="1909763"/>
            <a:ext cx="1250950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217096" name="Kép 7">
            <a:extLst>
              <a:ext uri="{FF2B5EF4-FFF2-40B4-BE49-F238E27FC236}">
                <a16:creationId xmlns:a16="http://schemas.microsoft.com/office/drawing/2014/main" id="{8629BAA9-276F-44B2-A53C-2F337FC2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2425700"/>
            <a:ext cx="50006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566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95805A8-1030-484E-812E-2DE04F80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Táblázatok formázása</a:t>
            </a:r>
          </a:p>
        </p:txBody>
      </p:sp>
      <p:sp>
        <p:nvSpPr>
          <p:cNvPr id="219139" name="Tartalom helye 5">
            <a:extLst>
              <a:ext uri="{FF2B5EF4-FFF2-40B4-BE49-F238E27FC236}">
                <a16:creationId xmlns:a16="http://schemas.microsoft.com/office/drawing/2014/main" id="{E87BBF82-B423-47DB-B1B0-30EA73D32A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181100"/>
            <a:ext cx="10179050" cy="522288"/>
          </a:xfrm>
        </p:spPr>
        <p:txBody>
          <a:bodyPr/>
          <a:lstStyle/>
          <a:p>
            <a:pPr eaLnBrk="1" hangingPunct="1"/>
            <a:r>
              <a:rPr lang="hu-HU" altLang="hu-HU" dirty="0"/>
              <a:t>Sötét táblázat a 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table-dark</a:t>
            </a:r>
            <a:r>
              <a:rPr lang="hu-HU" altLang="hu-HU" dirty="0">
                <a:solidFill>
                  <a:srgbClr val="0451A5"/>
                </a:solidFill>
                <a:latin typeface="Consolas" panose="020B0609020204030204" pitchFamily="49" charset="0"/>
              </a:rPr>
              <a:t> </a:t>
            </a:r>
            <a:r>
              <a:rPr lang="hu-HU" altLang="hu-HU" dirty="0"/>
              <a:t>osztállyal készíthető.</a:t>
            </a:r>
          </a:p>
        </p:txBody>
      </p:sp>
      <p:sp>
        <p:nvSpPr>
          <p:cNvPr id="219140" name="Dia számának helye 3">
            <a:extLst>
              <a:ext uri="{FF2B5EF4-FFF2-40B4-BE49-F238E27FC236}">
                <a16:creationId xmlns:a16="http://schemas.microsoft.com/office/drawing/2014/main" id="{25307532-999D-4716-90BD-D868556D7D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628568-8DF8-429C-AEC3-72AE1F47D44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19141" name="Szövegdoboz 6">
            <a:extLst>
              <a:ext uri="{FF2B5EF4-FFF2-40B4-BE49-F238E27FC236}">
                <a16:creationId xmlns:a16="http://schemas.microsoft.com/office/drawing/2014/main" id="{466681B8-874F-4557-B024-B9EC570ED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2141538"/>
            <a:ext cx="6092825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hu-HU" altLang="hu-HU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table-dark</a:t>
            </a:r>
            <a:r>
              <a:rPr lang="hu-HU" altLang="hu-HU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A szerencsés nyertesek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Név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Lakhely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Kiss Ágnes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Budapest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Nagy Tibor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Debrecen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Kővágó László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Kecskemét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19142" name="Szövegdoboz 8">
            <a:extLst>
              <a:ext uri="{FF2B5EF4-FFF2-40B4-BE49-F238E27FC236}">
                <a16:creationId xmlns:a16="http://schemas.microsoft.com/office/drawing/2014/main" id="{513E1DC8-D57E-45B2-9199-7B5BFB984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1776413"/>
            <a:ext cx="1250950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19143" name="Szövegdoboz 9">
            <a:extLst>
              <a:ext uri="{FF2B5EF4-FFF2-40B4-BE49-F238E27FC236}">
                <a16:creationId xmlns:a16="http://schemas.microsoft.com/office/drawing/2014/main" id="{0B6A2D4A-1D81-41FD-AEDB-6FD9C9E10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1876425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219144" name="Kép 2">
            <a:extLst>
              <a:ext uri="{FF2B5EF4-FFF2-40B4-BE49-F238E27FC236}">
                <a16:creationId xmlns:a16="http://schemas.microsoft.com/office/drawing/2014/main" id="{C9DF6790-B5FA-4818-A69B-282904A2E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2244725"/>
            <a:ext cx="4953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905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2C2EC8-6F59-4B0F-A1C7-A2ED51B94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Táblázatok (reszponzív)</a:t>
            </a:r>
            <a:endParaRPr lang="hu-HU" dirty="0"/>
          </a:p>
        </p:txBody>
      </p:sp>
      <p:sp>
        <p:nvSpPr>
          <p:cNvPr id="221187" name="Tartalom helye 8">
            <a:extLst>
              <a:ext uri="{FF2B5EF4-FFF2-40B4-BE49-F238E27FC236}">
                <a16:creationId xmlns:a16="http://schemas.microsoft.com/office/drawing/2014/main" id="{83726AFF-D2AA-4C6A-A83A-124AD99E41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Kisebb kijelzőn a táblázat vízszintesen gördíthető lesz, ha a 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table-responsive</a:t>
            </a:r>
            <a:r>
              <a:rPr lang="hu-HU" altLang="hu-HU" dirty="0">
                <a:solidFill>
                  <a:srgbClr val="7030A0"/>
                </a:solidFill>
              </a:rPr>
              <a:t> </a:t>
            </a:r>
            <a:r>
              <a:rPr lang="hu-HU" altLang="hu-HU" dirty="0"/>
              <a:t>osztállyal ellátott </a:t>
            </a:r>
            <a:r>
              <a:rPr lang="hu-HU" altLang="hu-HU" b="1" dirty="0"/>
              <a:t>div elembe </a:t>
            </a:r>
            <a:r>
              <a:rPr lang="hu-HU" altLang="hu-HU" dirty="0"/>
              <a:t>tesszük.</a:t>
            </a:r>
          </a:p>
        </p:txBody>
      </p:sp>
      <p:sp>
        <p:nvSpPr>
          <p:cNvPr id="221188" name="Dia számának helye 3">
            <a:extLst>
              <a:ext uri="{FF2B5EF4-FFF2-40B4-BE49-F238E27FC236}">
                <a16:creationId xmlns:a16="http://schemas.microsoft.com/office/drawing/2014/main" id="{F0EEBF32-C8CF-4D86-AC70-1C8B42D843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0CC07-C9DE-41BA-B5F9-548C79BDEB58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21189" name="Téglalap 6">
            <a:extLst>
              <a:ext uri="{FF2B5EF4-FFF2-40B4-BE49-F238E27FC236}">
                <a16:creationId xmlns:a16="http://schemas.microsoft.com/office/drawing/2014/main" id="{0A0AC134-763C-483A-B028-E7B253B92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2305050"/>
            <a:ext cx="8320087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>
              <a:buNone/>
            </a:pP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"table-responsive"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&lt;table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"table"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pPr>
              <a:buNone/>
            </a:pP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&lt;/table&gt;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51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80FB42-BEED-4892-B2C9-2DFC3A97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Táblázatok (reszponzív)</a:t>
            </a:r>
            <a:endParaRPr lang="hu-HU" dirty="0"/>
          </a:p>
        </p:txBody>
      </p:sp>
      <p:sp>
        <p:nvSpPr>
          <p:cNvPr id="223235" name="Tartalom helye 8">
            <a:extLst>
              <a:ext uri="{FF2B5EF4-FFF2-40B4-BE49-F238E27FC236}">
                <a16:creationId xmlns:a16="http://schemas.microsoft.com/office/drawing/2014/main" id="{FE0B1493-47D7-4C8C-9C5E-D246BE252F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Azt is megadhatjuk, hogy mely eszközökön legyen reszponzív.</a:t>
            </a:r>
          </a:p>
          <a:p>
            <a:pPr eaLnBrk="1" hangingPunct="1"/>
            <a:r>
              <a:rPr lang="hu-HU" altLang="hu-HU" dirty="0"/>
              <a:t>Ehhez a következő osztályokat használhatjuk. </a:t>
            </a:r>
          </a:p>
        </p:txBody>
      </p:sp>
      <p:sp>
        <p:nvSpPr>
          <p:cNvPr id="223236" name="Dia számának helye 3">
            <a:extLst>
              <a:ext uri="{FF2B5EF4-FFF2-40B4-BE49-F238E27FC236}">
                <a16:creationId xmlns:a16="http://schemas.microsoft.com/office/drawing/2014/main" id="{E509DD3B-2309-4AF0-BD83-57B04B6EFC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51050F-AB33-46FC-BB30-7EB694481A13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23237" name="Rectangle 1">
            <a:extLst>
              <a:ext uri="{FF2B5EF4-FFF2-40B4-BE49-F238E27FC236}">
                <a16:creationId xmlns:a16="http://schemas.microsoft.com/office/drawing/2014/main" id="{0385F527-0260-4988-B5AA-8737A85A8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88" y="2386082"/>
            <a:ext cx="6972300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defTabSz="914400">
              <a:spcAft>
                <a:spcPts val="1200"/>
              </a:spcAft>
            </a:pP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table-responsive-sm</a:t>
            </a:r>
            <a:endParaRPr lang="hu-HU" altLang="hu-HU" sz="1100" dirty="0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defTabSz="914400">
              <a:spcAft>
                <a:spcPts val="1200"/>
              </a:spcAft>
            </a:pP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responsive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-md</a:t>
            </a:r>
          </a:p>
          <a:p>
            <a:pPr defTabSz="914400">
              <a:spcAft>
                <a:spcPts val="1200"/>
              </a:spcAft>
            </a:pP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responsive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-lg</a:t>
            </a:r>
          </a:p>
          <a:p>
            <a:pPr defTabSz="914400">
              <a:spcAft>
                <a:spcPts val="1200"/>
              </a:spcAft>
            </a:pP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responsive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-xl</a:t>
            </a:r>
          </a:p>
          <a:p>
            <a:pPr defTabSz="914400">
              <a:spcAft>
                <a:spcPts val="1200"/>
              </a:spcAft>
            </a:pP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table-responsive-xxl</a:t>
            </a:r>
            <a:endParaRPr lang="hu-HU" altLang="hu-HU" sz="3200" dirty="0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912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2809B27-3F97-4DF5-9034-0893C3EE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Feladat</a:t>
            </a:r>
          </a:p>
        </p:txBody>
      </p:sp>
      <p:sp>
        <p:nvSpPr>
          <p:cNvPr id="225283" name="Tartalom helye 4">
            <a:extLst>
              <a:ext uri="{FF2B5EF4-FFF2-40B4-BE49-F238E27FC236}">
                <a16:creationId xmlns:a16="http://schemas.microsoft.com/office/drawing/2014/main" id="{086C3B91-1D98-4286-A5AF-F888937A49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 sz="3200" dirty="0"/>
              <a:t>Minden táblázat legyen sötét, és ha fölé visszük az egeret változzon meg a sor színe (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table-dark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table-hover</a:t>
            </a:r>
            <a:r>
              <a:rPr lang="hu-HU" altLang="hu-HU" sz="3200" dirty="0"/>
              <a:t>)</a:t>
            </a:r>
          </a:p>
        </p:txBody>
      </p:sp>
      <p:sp>
        <p:nvSpPr>
          <p:cNvPr id="225284" name="Dia számának helye 2">
            <a:extLst>
              <a:ext uri="{FF2B5EF4-FFF2-40B4-BE49-F238E27FC236}">
                <a16:creationId xmlns:a16="http://schemas.microsoft.com/office/drawing/2014/main" id="{1B96C53A-0432-4FFA-9435-4CEF0F4FDA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CE19E4-CF8E-472C-A9D6-6052679A6A7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388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4A0E1C-8E64-4055-B37F-3C5B105D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dirty="0"/>
              <a:t>Igazítások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alignments</a:t>
            </a:r>
            <a:r>
              <a:rPr lang="hu-HU" dirty="0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C744B33-7C10-2FD7-0F3F-6D3324D53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0467" name="Dia számának helye 3">
            <a:extLst>
              <a:ext uri="{FF2B5EF4-FFF2-40B4-BE49-F238E27FC236}">
                <a16:creationId xmlns:a16="http://schemas.microsoft.com/office/drawing/2014/main" id="{45669086-0856-42C1-B0DA-D3C6259A41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3B89B1ED-AB86-4802-A65C-6E6991BF0FCC}" type="slidenum">
              <a:rPr lang="hu-HU" altLang="hu-HU" smtClean="0"/>
              <a:pPr/>
              <a:t>47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75847477"/>
      </p:ext>
    </p:extLst>
  </p:cSld>
  <p:clrMapOvr>
    <a:masterClrMapping/>
  </p:clrMapOvr>
  <p:transition spd="slow" advTm="2993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C230E7-90E9-40C9-87CE-94FF779D2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Kép igazítása</a:t>
            </a:r>
            <a:endParaRPr lang="hu-HU" dirty="0"/>
          </a:p>
        </p:txBody>
      </p:sp>
      <p:sp>
        <p:nvSpPr>
          <p:cNvPr id="194563" name="Tartalom helye 2">
            <a:extLst>
              <a:ext uri="{FF2B5EF4-FFF2-40B4-BE49-F238E27FC236}">
                <a16:creationId xmlns:a16="http://schemas.microsoft.com/office/drawing/2014/main" id="{80440115-C42A-4290-9F07-E298D0C0DA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898525"/>
            <a:ext cx="10179050" cy="4606925"/>
          </a:xfrm>
        </p:spPr>
        <p:txBody>
          <a:bodyPr/>
          <a:lstStyle/>
          <a:p>
            <a:pPr eaLnBrk="1" hangingPunct="1"/>
            <a:r>
              <a:rPr lang="hu-HU" altLang="hu-HU" sz="2400" dirty="0"/>
              <a:t>A kép vízszintes igazításához egyrészt blokkszintű elemmé kell alakítani a képet a 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sz="2400" dirty="0"/>
              <a:t> osztályba sorolással.</a:t>
            </a:r>
          </a:p>
          <a:p>
            <a:pPr eaLnBrk="1" hangingPunct="1"/>
            <a:r>
              <a:rPr lang="hu-HU" altLang="hu-HU" sz="2400" dirty="0"/>
              <a:t>Ezek után az igazítások margó beállítással történnek:</a:t>
            </a:r>
          </a:p>
          <a:p>
            <a:pPr lvl="1" eaLnBrk="1" hangingPunct="1"/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ms-auto</a:t>
            </a:r>
            <a:r>
              <a:rPr lang="hu-HU" altLang="hu-HU" sz="2000" dirty="0"/>
              <a:t>:  jobbra igazítás, 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me-auto</a:t>
            </a:r>
            <a:r>
              <a:rPr lang="hu-HU" altLang="hu-HU" dirty="0"/>
              <a:t>:</a:t>
            </a:r>
            <a:r>
              <a:rPr lang="hu-HU" altLang="hu-HU" sz="2000" dirty="0"/>
              <a:t> balra igazítás, 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mx-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hu-HU" altLang="hu-HU" sz="2000" dirty="0"/>
              <a:t>:  középre igazítás</a:t>
            </a:r>
          </a:p>
          <a:p>
            <a:pPr lvl="1" eaLnBrk="1" hangingPunct="1"/>
            <a:endParaRPr lang="hu-HU" altLang="hu-HU" sz="2000" dirty="0"/>
          </a:p>
        </p:txBody>
      </p:sp>
      <p:sp>
        <p:nvSpPr>
          <p:cNvPr id="194564" name="Dia számának helye 3">
            <a:extLst>
              <a:ext uri="{FF2B5EF4-FFF2-40B4-BE49-F238E27FC236}">
                <a16:creationId xmlns:a16="http://schemas.microsoft.com/office/drawing/2014/main" id="{5C2C46B4-2339-4CA4-B83C-2B80D465C9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803D61-1A96-45C0-9D46-F512C76B392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94565" name="Kép 5">
            <a:extLst>
              <a:ext uri="{FF2B5EF4-FFF2-40B4-BE49-F238E27FC236}">
                <a16:creationId xmlns:a16="http://schemas.microsoft.com/office/drawing/2014/main" id="{BCEBD061-C8A8-4F75-8A70-0AF3B07C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395" y="3544888"/>
            <a:ext cx="25908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6" name="Szövegdoboz 7">
            <a:extLst>
              <a:ext uri="{FF2B5EF4-FFF2-40B4-BE49-F238E27FC236}">
                <a16:creationId xmlns:a16="http://schemas.microsoft.com/office/drawing/2014/main" id="{D986331B-7343-4A34-9337-57B8738E5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" y="3354388"/>
            <a:ext cx="713819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</a:t>
            </a:r>
            <a:r>
              <a:rPr lang="hu-HU" altLang="hu-HU" sz="20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ms-auto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b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b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</a:t>
            </a:r>
            <a:r>
              <a:rPr lang="hu-HU" altLang="hu-HU" sz="20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me-auto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b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b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</a:t>
            </a:r>
            <a:r>
              <a:rPr lang="hu-HU" altLang="hu-HU" sz="20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 mx-</a:t>
            </a:r>
            <a:r>
              <a:rPr lang="hu-HU" altLang="hu-HU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hu-HU" altLang="hu-HU" sz="2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hu-HU" altLang="hu-HU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94567" name="Szövegdoboz 8">
            <a:extLst>
              <a:ext uri="{FF2B5EF4-FFF2-40B4-BE49-F238E27FC236}">
                <a16:creationId xmlns:a16="http://schemas.microsoft.com/office/drawing/2014/main" id="{DBEB95E7-91D0-4CFB-90D5-898458FE4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" y="2973388"/>
            <a:ext cx="1250950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94568" name="Szövegdoboz 9">
            <a:extLst>
              <a:ext uri="{FF2B5EF4-FFF2-40B4-BE49-F238E27FC236}">
                <a16:creationId xmlns:a16="http://schemas.microsoft.com/office/drawing/2014/main" id="{A7D20D46-39E4-46DB-A18C-75BAEF771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257" y="3163888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dirty="0">
                <a:solidFill>
                  <a:schemeClr val="bg1"/>
                </a:solidFill>
              </a:rPr>
              <a:t>Eredmény</a:t>
            </a:r>
          </a:p>
        </p:txBody>
      </p:sp>
    </p:spTree>
    <p:extLst>
      <p:ext uri="{BB962C8B-B14F-4D97-AF65-F5344CB8AC3E}">
        <p14:creationId xmlns:p14="http://schemas.microsoft.com/office/powerpoint/2010/main" val="3224953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677135F-867A-4C29-AD07-5550B3BD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Feladat</a:t>
            </a:r>
          </a:p>
        </p:txBody>
      </p:sp>
      <p:sp>
        <p:nvSpPr>
          <p:cNvPr id="196611" name="Tartalom helye 4">
            <a:extLst>
              <a:ext uri="{FF2B5EF4-FFF2-40B4-BE49-F238E27FC236}">
                <a16:creationId xmlns:a16="http://schemas.microsoft.com/office/drawing/2014/main" id="{F34B9C42-A625-40A7-84EB-372E03B644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 sz="3600" dirty="0"/>
              <a:t>Az </a:t>
            </a:r>
            <a:r>
              <a:rPr lang="hu-HU" altLang="hu-HU" sz="36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audio</a:t>
            </a:r>
            <a:r>
              <a:rPr lang="hu-HU" altLang="hu-HU" sz="3600" dirty="0"/>
              <a:t> elem legyen középre igazítva </a:t>
            </a:r>
            <a:br>
              <a:rPr lang="hu-HU" altLang="hu-HU" sz="3600" dirty="0"/>
            </a:br>
            <a:r>
              <a:rPr lang="hu-HU" altLang="hu-HU" sz="3600" dirty="0"/>
              <a:t>(</a:t>
            </a:r>
            <a:r>
              <a:rPr lang="hu-HU" altLang="hu-HU" sz="36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d-</a:t>
            </a:r>
            <a:r>
              <a:rPr lang="hu-HU" altLang="hu-HU" sz="36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</a:t>
            </a:r>
            <a:r>
              <a:rPr lang="hu-HU" altLang="hu-HU" sz="3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sz="36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mx-</a:t>
            </a:r>
            <a:r>
              <a:rPr lang="hu-HU" altLang="hu-HU" sz="36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auto</a:t>
            </a:r>
            <a:r>
              <a:rPr lang="hu-HU" altLang="hu-HU" sz="3600" dirty="0"/>
              <a:t>)</a:t>
            </a:r>
          </a:p>
        </p:txBody>
      </p:sp>
      <p:sp>
        <p:nvSpPr>
          <p:cNvPr id="196612" name="Dia számának helye 2">
            <a:extLst>
              <a:ext uri="{FF2B5EF4-FFF2-40B4-BE49-F238E27FC236}">
                <a16:creationId xmlns:a16="http://schemas.microsoft.com/office/drawing/2014/main" id="{A24C674A-9837-408A-9D67-977590D3BA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10206A-9284-4980-9BC1-AA6F422F474E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3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53861A-DB29-9E57-4F0B-FF67CD3A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rács már beállításra került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F6FB95-6436-227A-F7EC-CFE46A53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709" y="1007505"/>
            <a:ext cx="3265304" cy="5278437"/>
          </a:xfrm>
        </p:spPr>
        <p:txBody>
          <a:bodyPr/>
          <a:lstStyle/>
          <a:p>
            <a:pPr marL="0" indent="0">
              <a:buNone/>
            </a:pPr>
            <a:r>
              <a:rPr lang="hu-HU" sz="2200" dirty="0"/>
              <a:t>Az alapcsomagban a </a:t>
            </a:r>
            <a:r>
              <a:rPr lang="hu-HU" sz="2200" dirty="0" err="1"/>
              <a:t>Bootstrap</a:t>
            </a:r>
            <a:r>
              <a:rPr lang="hu-HU" sz="2200" dirty="0"/>
              <a:t> rácsot már beállítottuk.</a:t>
            </a:r>
          </a:p>
          <a:p>
            <a:pPr marL="0" indent="0">
              <a:buNone/>
            </a:pPr>
            <a:r>
              <a:rPr lang="hu-HU" sz="2200" dirty="0"/>
              <a:t>Nagy kijelző alatt folyékony, felette fix.</a:t>
            </a:r>
          </a:p>
          <a:p>
            <a:pPr marL="0" indent="0">
              <a:buNone/>
            </a:pPr>
            <a:r>
              <a:rPr lang="hu-HU" sz="2200" dirty="0"/>
              <a:t>Kis kijelzőn 1 oszlopos elrendezésünk van.</a:t>
            </a:r>
          </a:p>
          <a:p>
            <a:pPr marL="0" indent="0">
              <a:buNone/>
            </a:pPr>
            <a:r>
              <a:rPr lang="hu-HU" sz="2200" dirty="0"/>
              <a:t>Közepes kijelzőn (és felette) 2, illetve 3 oszlopos elrendezés lett beállítva.</a:t>
            </a:r>
          </a:p>
          <a:p>
            <a:pPr marL="0" indent="0">
              <a:buNone/>
            </a:pPr>
            <a:r>
              <a:rPr lang="hu-HU" sz="2200" dirty="0"/>
              <a:t>Van olyan sorunk is, ahol 1:2 arányban osztottuk fel a rendelkezésre álló helyet.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83D04FA-D354-5CB6-5631-FE85FE40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5</a:t>
            </a:fld>
            <a:endParaRPr lang="hu-HU"/>
          </a:p>
        </p:txBody>
      </p:sp>
      <p:pic>
        <p:nvPicPr>
          <p:cNvPr id="6" name="Kép 5" descr="A képen szöveg, Emberi arc, képernyőkép, személy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5988034-3329-0CCF-85B9-8053BB8A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10626" b="61251"/>
          <a:stretch/>
        </p:blipFill>
        <p:spPr>
          <a:xfrm>
            <a:off x="534987" y="1021242"/>
            <a:ext cx="2514600" cy="3643240"/>
          </a:xfrm>
          <a:prstGeom prst="rect">
            <a:avLst/>
          </a:prstGeom>
        </p:spPr>
      </p:pic>
      <p:pic>
        <p:nvPicPr>
          <p:cNvPr id="8" name="Kép 7" descr="A képen szöveg, Emberi arc, képernyőkép, személy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9FCD417-594D-EEB3-0CAD-E084F24DF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28"/>
          <a:stretch/>
        </p:blipFill>
        <p:spPr>
          <a:xfrm>
            <a:off x="3162116" y="1021242"/>
            <a:ext cx="4960563" cy="3717593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564A482-BF3E-4BBF-E1BB-61C0F8BCB1AC}"/>
              </a:ext>
            </a:extLst>
          </p:cNvPr>
          <p:cNvSpPr txBox="1"/>
          <p:nvPr/>
        </p:nvSpPr>
        <p:spPr>
          <a:xfrm>
            <a:off x="534987" y="4890503"/>
            <a:ext cx="7587692" cy="15431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hu-HU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-lg"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hu-HU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col-md-6"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endParaRPr lang="hu-HU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col-md-4"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endParaRPr lang="hu-HU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col-md-8"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394938BB-FABD-8839-DAEA-19B3356EA408}"/>
              </a:ext>
            </a:extLst>
          </p:cNvPr>
          <p:cNvCxnSpPr/>
          <p:nvPr/>
        </p:nvCxnSpPr>
        <p:spPr>
          <a:xfrm flipH="1" flipV="1">
            <a:off x="5038725" y="2590800"/>
            <a:ext cx="3295650" cy="29337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6B7B2B6C-842F-E68F-0AB4-AAE660FD9CBF}"/>
              </a:ext>
            </a:extLst>
          </p:cNvPr>
          <p:cNvCxnSpPr>
            <a:cxnSpLocks/>
          </p:cNvCxnSpPr>
          <p:nvPr/>
        </p:nvCxnSpPr>
        <p:spPr>
          <a:xfrm flipH="1" flipV="1">
            <a:off x="6191250" y="1398531"/>
            <a:ext cx="2200459" cy="311367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F33F6E11-23B3-602C-C308-C1CD84CDD946}"/>
              </a:ext>
            </a:extLst>
          </p:cNvPr>
          <p:cNvCxnSpPr>
            <a:cxnSpLocks/>
          </p:cNvCxnSpPr>
          <p:nvPr/>
        </p:nvCxnSpPr>
        <p:spPr>
          <a:xfrm flipH="1" flipV="1">
            <a:off x="1562100" y="2737530"/>
            <a:ext cx="6772275" cy="185051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29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DCF947-53E1-4A90-A093-EBDEFCF7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dirty="0"/>
              <a:t>megjelenítés módja (display)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DBE3A4D-1C20-8108-94C7-C9229AE0B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76131" name="Dia számának helye 3">
            <a:extLst>
              <a:ext uri="{FF2B5EF4-FFF2-40B4-BE49-F238E27FC236}">
                <a16:creationId xmlns:a16="http://schemas.microsoft.com/office/drawing/2014/main" id="{5335D210-2291-4DE2-881B-662DCFDCB6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ADB95951-D1A8-40CA-B424-BD8CD4AC5D95}" type="slidenum">
              <a:rPr lang="hu-HU" altLang="hu-HU" smtClean="0"/>
              <a:pPr/>
              <a:t>50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19968587"/>
      </p:ext>
    </p:extLst>
  </p:cSld>
  <p:clrMapOvr>
    <a:masterClrMapping/>
  </p:clrMapOvr>
  <p:transition spd="slow" advTm="2993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71CE6E5-DFA3-4E36-9D68-19DB090D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Elemek megjelenítési módja</a:t>
            </a:r>
          </a:p>
        </p:txBody>
      </p:sp>
      <p:sp>
        <p:nvSpPr>
          <p:cNvPr id="178179" name="Tartalom helye 5">
            <a:extLst>
              <a:ext uri="{FF2B5EF4-FFF2-40B4-BE49-F238E27FC236}">
                <a16:creationId xmlns:a16="http://schemas.microsoft.com/office/drawing/2014/main" id="{406BD1EE-039A-4381-B404-F368960A1E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A megjelenítési mód beállításához használható osztályok:</a:t>
            </a:r>
          </a:p>
          <a:p>
            <a:pPr lvl="1" eaLnBrk="1" hangingPunct="1"/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dirty="0"/>
              <a:t>: 	blokkszintű megjelenés</a:t>
            </a:r>
          </a:p>
          <a:p>
            <a:pPr lvl="1" eaLnBrk="1" hangingPunct="1"/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hu-HU" altLang="hu-HU" dirty="0"/>
              <a:t>: </a:t>
            </a:r>
            <a:r>
              <a:rPr lang="hu-HU" altLang="hu-HU" dirty="0" err="1"/>
              <a:t>sorbeli</a:t>
            </a:r>
            <a:r>
              <a:rPr lang="hu-HU" altLang="hu-HU" dirty="0"/>
              <a:t> megjelenés</a:t>
            </a:r>
          </a:p>
          <a:p>
            <a:pPr lvl="1" eaLnBrk="1" hangingPunct="1"/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hu-HU" altLang="hu-HU" dirty="0"/>
              <a:t>:  	elem megjelenésének letiltása</a:t>
            </a:r>
          </a:p>
          <a:p>
            <a:pPr lvl="1" eaLnBrk="1" hangingPunct="1"/>
            <a:endParaRPr lang="hu-HU" altLang="hu-HU" dirty="0"/>
          </a:p>
        </p:txBody>
      </p:sp>
      <p:sp>
        <p:nvSpPr>
          <p:cNvPr id="178180" name="Dia számának helye 3">
            <a:extLst>
              <a:ext uri="{FF2B5EF4-FFF2-40B4-BE49-F238E27FC236}">
                <a16:creationId xmlns:a16="http://schemas.microsoft.com/office/drawing/2014/main" id="{AF88E9D3-4D41-47DF-B134-8649B0D6AC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CC24D1-5B68-4DFC-9C34-854A9723181F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78181" name="Szövegdoboz 6">
            <a:extLst>
              <a:ext uri="{FF2B5EF4-FFF2-40B4-BE49-F238E27FC236}">
                <a16:creationId xmlns:a16="http://schemas.microsoft.com/office/drawing/2014/main" id="{E2781EF9-370B-4560-8839-592B2E5B9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3429000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78182" name="Szövegdoboz 7">
            <a:extLst>
              <a:ext uri="{FF2B5EF4-FFF2-40B4-BE49-F238E27FC236}">
                <a16:creationId xmlns:a16="http://schemas.microsoft.com/office/drawing/2014/main" id="{339854FD-65BB-48D8-96D0-093C50A38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37" y="3367186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78183" name="Szövegdoboz 9">
            <a:extLst>
              <a:ext uri="{FF2B5EF4-FFF2-40B4-BE49-F238E27FC236}">
                <a16:creationId xmlns:a16="http://schemas.microsoft.com/office/drawing/2014/main" id="{752F0DFD-8402-4672-9036-7B59BFA1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3" y="3911600"/>
            <a:ext cx="890428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b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Navigare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est.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Titkos.</a:t>
            </a:r>
            <a:r>
              <a:rPr lang="hu-HU" alt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br>
              <a:rPr lang="hu-HU" alt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hu-HU" altLang="hu-H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78184" name="Kép 13">
            <a:extLst>
              <a:ext uri="{FF2B5EF4-FFF2-40B4-BE49-F238E27FC236}">
                <a16:creationId xmlns:a16="http://schemas.microsoft.com/office/drawing/2014/main" id="{8C221756-DA64-44E4-8A4D-0FCED5468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37" y="3840261"/>
            <a:ext cx="289083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003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87ECCF-5EBC-4C3C-8A8D-51050F53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megjelenítés eszközcsoporttól függően</a:t>
            </a:r>
          </a:p>
        </p:txBody>
      </p:sp>
      <p:sp>
        <p:nvSpPr>
          <p:cNvPr id="180227" name="Tartalom helye 2">
            <a:extLst>
              <a:ext uri="{FF2B5EF4-FFF2-40B4-BE49-F238E27FC236}">
                <a16:creationId xmlns:a16="http://schemas.microsoft.com/office/drawing/2014/main" id="{6EB2B070-7EED-4DED-B3E6-57A3C9D9A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A korábban megismert eszközcsoportok (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sm,md,lg,xl,xxl</a:t>
            </a:r>
            <a:r>
              <a:rPr lang="hu-HU" altLang="hu-HU" dirty="0"/>
              <a:t>) nevei is használhatóak az osztályok neveiben, a 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</a:t>
            </a:r>
            <a:r>
              <a:rPr lang="hu-HU" altLang="hu-HU" dirty="0"/>
              <a:t> szó után kötőjellel elválasztva.</a:t>
            </a:r>
          </a:p>
          <a:p>
            <a:pPr eaLnBrk="1" hangingPunct="1"/>
            <a:r>
              <a:rPr lang="hu-HU" altLang="hu-HU" dirty="0"/>
              <a:t>Példák:</a:t>
            </a:r>
          </a:p>
          <a:p>
            <a:pPr lvl="1" eaLnBrk="1" hangingPunct="1"/>
            <a:r>
              <a:rPr lang="hu-HU" altLang="hu-HU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sm</a:t>
            </a:r>
            <a:r>
              <a:rPr lang="hu-HU" altLang="hu-HU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hu-HU" altLang="hu-HU" sz="18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hu-HU" altLang="hu-HU" dirty="0"/>
              <a:t>  az elem eltüntetése </a:t>
            </a:r>
            <a:r>
              <a:rPr lang="hu-HU" altLang="hu-HU" i="1" dirty="0" err="1"/>
              <a:t>sm</a:t>
            </a:r>
            <a:r>
              <a:rPr lang="hu-HU" altLang="hu-HU" i="1" dirty="0"/>
              <a:t> (kicsi)</a:t>
            </a:r>
            <a:r>
              <a:rPr lang="hu-HU" altLang="hu-HU" dirty="0"/>
              <a:t> és annál szélesebb eszközökön. </a:t>
            </a:r>
          </a:p>
          <a:p>
            <a:pPr lvl="1" eaLnBrk="1" hangingPunct="1"/>
            <a:r>
              <a:rPr lang="hu-HU" altLang="hu-HU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d-md-</a:t>
            </a:r>
            <a:r>
              <a:rPr lang="hu-HU" altLang="hu-HU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dirty="0"/>
              <a:t>:  blokkszintű megjelenítés </a:t>
            </a:r>
            <a:r>
              <a:rPr lang="hu-HU" altLang="hu-HU" i="1" dirty="0"/>
              <a:t>md (közepes)</a:t>
            </a:r>
            <a:r>
              <a:rPr lang="hu-HU" altLang="hu-HU" dirty="0"/>
              <a:t> és annál szélesebb eszközökön. </a:t>
            </a:r>
          </a:p>
          <a:p>
            <a:pPr lvl="1" eaLnBrk="1" hangingPunct="1"/>
            <a:r>
              <a:rPr lang="hu-HU" altLang="hu-HU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d-lg-</a:t>
            </a:r>
            <a:r>
              <a:rPr lang="hu-HU" altLang="hu-HU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hu-HU" altLang="hu-HU" sz="18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hu-HU" altLang="hu-HU" dirty="0"/>
              <a:t>  soron belüli megjelenítés </a:t>
            </a:r>
            <a:r>
              <a:rPr lang="hu-HU" altLang="hu-HU" i="1" dirty="0"/>
              <a:t>lg (nagy)</a:t>
            </a:r>
            <a:r>
              <a:rPr lang="hu-HU" altLang="hu-HU" dirty="0"/>
              <a:t> és annál szélesebb eszközökön. </a:t>
            </a:r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</p:txBody>
      </p:sp>
      <p:sp>
        <p:nvSpPr>
          <p:cNvPr id="180228" name="Dia számának helye 3">
            <a:extLst>
              <a:ext uri="{FF2B5EF4-FFF2-40B4-BE49-F238E27FC236}">
                <a16:creationId xmlns:a16="http://schemas.microsoft.com/office/drawing/2014/main" id="{58F15DF3-9033-463D-9BD2-1B4DD44A87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75EB8B4-F9F8-42A9-8833-32BA1C0A90D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80229" name="Szövegdoboz 9">
            <a:extLst>
              <a:ext uri="{FF2B5EF4-FFF2-40B4-BE49-F238E27FC236}">
                <a16:creationId xmlns:a16="http://schemas.microsoft.com/office/drawing/2014/main" id="{81EDBDD4-E869-4900-952E-79C463029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4652963"/>
            <a:ext cx="785018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"d-none d-md-block"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 consectetur adipisicing elit.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0230" name="Szövegdoboz 10">
            <a:extLst>
              <a:ext uri="{FF2B5EF4-FFF2-40B4-BE49-F238E27FC236}">
                <a16:creationId xmlns:a16="http://schemas.microsoft.com/office/drawing/2014/main" id="{51AAEE3A-24D4-4825-A534-F611FD310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4270375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39853FEA-0E77-41DE-9679-2A765E4EA049}"/>
              </a:ext>
            </a:extLst>
          </p:cNvPr>
          <p:cNvSpPr/>
          <p:nvPr/>
        </p:nvSpPr>
        <p:spPr>
          <a:xfrm>
            <a:off x="7932738" y="4389438"/>
            <a:ext cx="3825875" cy="1071562"/>
          </a:xfrm>
          <a:prstGeom prst="wedgeRectCallout">
            <a:avLst>
              <a:gd name="adj1" fmla="val -73876"/>
              <a:gd name="adj2" fmla="val 3085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/>
              <a:t>A kép nem jelenik meg </a:t>
            </a:r>
            <a:r>
              <a:rPr lang="hu-HU" sz="1600" dirty="0" err="1"/>
              <a:t>xs</a:t>
            </a:r>
            <a:r>
              <a:rPr lang="hu-HU" sz="1600" dirty="0"/>
              <a:t> és </a:t>
            </a:r>
            <a:r>
              <a:rPr lang="hu-HU" sz="1600" dirty="0" err="1"/>
              <a:t>sm</a:t>
            </a:r>
            <a:r>
              <a:rPr lang="hu-HU" sz="1600" dirty="0"/>
              <a:t> kijelzőkön, md, lg, xl és </a:t>
            </a:r>
            <a:r>
              <a:rPr lang="hu-HU" sz="1600" dirty="0" err="1"/>
              <a:t>xxl</a:t>
            </a:r>
            <a:r>
              <a:rPr lang="hu-HU" sz="1600" dirty="0"/>
              <a:t> kijelzőkön viszont blokkszintű elemként jelenik meg.</a:t>
            </a:r>
          </a:p>
        </p:txBody>
      </p:sp>
    </p:spTree>
    <p:extLst>
      <p:ext uri="{BB962C8B-B14F-4D97-AF65-F5344CB8AC3E}">
        <p14:creationId xmlns:p14="http://schemas.microsoft.com/office/powerpoint/2010/main" val="1898611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48A19A4-6ADE-4336-8FFA-79148B50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Feladat</a:t>
            </a:r>
          </a:p>
        </p:txBody>
      </p:sp>
      <p:sp>
        <p:nvSpPr>
          <p:cNvPr id="182275" name="Tartalom helye 4">
            <a:extLst>
              <a:ext uri="{FF2B5EF4-FFF2-40B4-BE49-F238E27FC236}">
                <a16:creationId xmlns:a16="http://schemas.microsoft.com/office/drawing/2014/main" id="{0B68D7EC-B468-43D5-B697-2E8578A9FF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 sz="3200" dirty="0"/>
              <a:t>A </a:t>
            </a:r>
            <a:r>
              <a:rPr lang="hu-HU" altLang="hu-HU" sz="3200" b="1" dirty="0"/>
              <a:t>Bevezető</a:t>
            </a:r>
            <a:r>
              <a:rPr lang="hu-HU" altLang="hu-HU" sz="3200" dirty="0"/>
              <a:t> szöveget tartalmazó </a:t>
            </a:r>
            <a:r>
              <a:rPr lang="hu-HU" altLang="hu-HU" sz="3200" dirty="0">
                <a:solidFill>
                  <a:srgbClr val="C00000"/>
                </a:solidFill>
                <a:latin typeface="Consolas" panose="020B0609020204030204" pitchFamily="49" charset="0"/>
              </a:rPr>
              <a:t>&lt;h2&gt;</a:t>
            </a:r>
            <a:r>
              <a:rPr lang="hu-HU" altLang="hu-HU" sz="3200" dirty="0"/>
              <a:t>-es elem ne legyenek látható kis kijelzőn, csak a közepes kijelzőn és felette (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d-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none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d-md-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</a:t>
            </a:r>
            <a:r>
              <a:rPr lang="hu-HU" altLang="hu-HU" sz="3200" dirty="0"/>
              <a:t>)</a:t>
            </a:r>
          </a:p>
        </p:txBody>
      </p:sp>
      <p:sp>
        <p:nvSpPr>
          <p:cNvPr id="182276" name="Dia számának helye 2">
            <a:extLst>
              <a:ext uri="{FF2B5EF4-FFF2-40B4-BE49-F238E27FC236}">
                <a16:creationId xmlns:a16="http://schemas.microsoft.com/office/drawing/2014/main" id="{96EB4643-00A3-4CB8-A7B1-0657B8E800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9EBFBB-5115-49C4-8E3C-31BB2132516B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BF63EBA-C04F-822D-4263-D3F08F58FA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561"/>
          <a:stretch/>
        </p:blipFill>
        <p:spPr>
          <a:xfrm>
            <a:off x="904874" y="3113881"/>
            <a:ext cx="8100083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65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E42C70-37FE-4216-B2A7-58E816BD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dirty="0"/>
              <a:t>Méretezés (szélesség és magasság)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width</a:t>
            </a:r>
            <a:r>
              <a:rPr lang="hu-HU" dirty="0"/>
              <a:t> and </a:t>
            </a:r>
            <a:r>
              <a:rPr lang="hu-HU" dirty="0" err="1"/>
              <a:t>height</a:t>
            </a:r>
            <a:r>
              <a:rPr lang="hu-HU" dirty="0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2900DBB-451F-E7A6-E56B-761DC9C98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7939" name="Dia számának helye 3">
            <a:extLst>
              <a:ext uri="{FF2B5EF4-FFF2-40B4-BE49-F238E27FC236}">
                <a16:creationId xmlns:a16="http://schemas.microsoft.com/office/drawing/2014/main" id="{50581182-D3B7-4B12-A53E-723F4E96B5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07C07EC6-CDB8-4ACF-AC06-8C86B013C85D}" type="slidenum">
              <a:rPr lang="hu-HU" altLang="hu-HU" smtClean="0"/>
              <a:pPr/>
              <a:t>54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963766840"/>
      </p:ext>
    </p:extLst>
  </p:cSld>
  <p:clrMapOvr>
    <a:masterClrMapping/>
  </p:clrMapOvr>
  <p:transition spd="slow" advTm="2993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025386-E8C7-46DF-BE63-BEA0E3BB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Méret beállítása</a:t>
            </a:r>
          </a:p>
        </p:txBody>
      </p:sp>
      <p:sp>
        <p:nvSpPr>
          <p:cNvPr id="169987" name="Tartalom helye 2">
            <a:extLst>
              <a:ext uri="{FF2B5EF4-FFF2-40B4-BE49-F238E27FC236}">
                <a16:creationId xmlns:a16="http://schemas.microsoft.com/office/drawing/2014/main" id="{F9F9170A-0C2E-4FBA-AA9C-31696CC3D6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A szülő elem méretéhez képest relatív méretmegadásra az alábbi osztályokkal van lehetőség:</a:t>
            </a:r>
          </a:p>
        </p:txBody>
      </p:sp>
      <p:sp>
        <p:nvSpPr>
          <p:cNvPr id="169988" name="Dia számának helye 3">
            <a:extLst>
              <a:ext uri="{FF2B5EF4-FFF2-40B4-BE49-F238E27FC236}">
                <a16:creationId xmlns:a16="http://schemas.microsoft.com/office/drawing/2014/main" id="{4F6B04F1-8F23-4DC9-B933-0F86B51F07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7C5923-8CA8-428F-8BF8-BABD3280DBF7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69989" name="Tartalom helye 2">
            <a:extLst>
              <a:ext uri="{FF2B5EF4-FFF2-40B4-BE49-F238E27FC236}">
                <a16:creationId xmlns:a16="http://schemas.microsoft.com/office/drawing/2014/main" id="{3B975ABE-3B68-41B3-B749-FA2E283E3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2338388"/>
            <a:ext cx="5591175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>
                <a:solidFill>
                  <a:srgbClr val="262626"/>
                </a:solidFill>
                <a:latin typeface="Gill Sans MT" panose="020B0502020104020203" pitchFamily="34" charset="-18"/>
              </a:defRPr>
            </a:lvl1pPr>
            <a:lvl2pPr marL="6858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2pPr>
            <a:lvl3pPr marL="11430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3pPr>
            <a:lvl4pPr marL="16002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4pPr>
            <a:lvl5pPr marL="20574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9pPr>
          </a:lstStyle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 dirty="0">
                <a:solidFill>
                  <a:srgbClr val="0000FF"/>
                </a:solidFill>
                <a:latin typeface="Consolas" panose="020B0609020204030204" pitchFamily="49" charset="0"/>
              </a:rPr>
              <a:t>w-25</a:t>
            </a:r>
            <a:r>
              <a:rPr lang="hu-HU" altLang="hu-HU" sz="2800" dirty="0">
                <a:solidFill>
                  <a:srgbClr val="595959"/>
                </a:solidFill>
              </a:rPr>
              <a:t>: 25%-os szélesség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 dirty="0">
                <a:solidFill>
                  <a:srgbClr val="0000FF"/>
                </a:solidFill>
                <a:latin typeface="Consolas" panose="020B0609020204030204" pitchFamily="49" charset="0"/>
              </a:rPr>
              <a:t>w-50</a:t>
            </a:r>
            <a:r>
              <a:rPr lang="hu-HU" altLang="hu-HU" sz="2800" dirty="0">
                <a:solidFill>
                  <a:srgbClr val="595959"/>
                </a:solidFill>
              </a:rPr>
              <a:t>: 50%-os szélesség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 dirty="0">
                <a:solidFill>
                  <a:srgbClr val="0000FF"/>
                </a:solidFill>
                <a:latin typeface="Consolas" panose="020B0609020204030204" pitchFamily="49" charset="0"/>
              </a:rPr>
              <a:t>w-75</a:t>
            </a:r>
            <a:r>
              <a:rPr lang="hu-HU" altLang="hu-HU" sz="2800" dirty="0">
                <a:solidFill>
                  <a:srgbClr val="595959"/>
                </a:solidFill>
              </a:rPr>
              <a:t>: 75%-os szélesség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 dirty="0">
                <a:solidFill>
                  <a:srgbClr val="0000FF"/>
                </a:solidFill>
                <a:latin typeface="Consolas" panose="020B0609020204030204" pitchFamily="49" charset="0"/>
              </a:rPr>
              <a:t>w-100</a:t>
            </a:r>
            <a:r>
              <a:rPr lang="hu-HU" altLang="hu-HU" sz="2800" dirty="0">
                <a:solidFill>
                  <a:srgbClr val="595959"/>
                </a:solidFill>
              </a:rPr>
              <a:t>: 100%-os szélesség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 dirty="0">
                <a:solidFill>
                  <a:srgbClr val="0000FF"/>
                </a:solidFill>
                <a:latin typeface="Consolas" panose="020B0609020204030204" pitchFamily="49" charset="0"/>
              </a:rPr>
              <a:t>w-</a:t>
            </a:r>
            <a:r>
              <a:rPr lang="hu-HU" altLang="hu-HU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hu-HU" altLang="hu-HU" sz="2800" dirty="0">
                <a:solidFill>
                  <a:srgbClr val="595959"/>
                </a:solidFill>
              </a:rPr>
              <a:t>:  automatikus szélesség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endParaRPr lang="hu-HU" altLang="hu-HU" sz="2800" dirty="0">
              <a:solidFill>
                <a:srgbClr val="595959"/>
              </a:solidFill>
            </a:endParaRPr>
          </a:p>
        </p:txBody>
      </p:sp>
      <p:sp>
        <p:nvSpPr>
          <p:cNvPr id="169990" name="Tartalom helye 2">
            <a:extLst>
              <a:ext uri="{FF2B5EF4-FFF2-40B4-BE49-F238E27FC236}">
                <a16:creationId xmlns:a16="http://schemas.microsoft.com/office/drawing/2014/main" id="{62CAD128-FDC7-4589-8051-85A972D33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9275" y="2338388"/>
            <a:ext cx="6027738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>
                <a:solidFill>
                  <a:srgbClr val="262626"/>
                </a:solidFill>
                <a:latin typeface="Gill Sans MT" panose="020B0502020104020203" pitchFamily="34" charset="-18"/>
              </a:defRPr>
            </a:lvl1pPr>
            <a:lvl2pPr marL="6858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2pPr>
            <a:lvl3pPr marL="11430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3pPr>
            <a:lvl4pPr marL="16002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4pPr>
            <a:lvl5pPr marL="20574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9pPr>
          </a:lstStyle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 dirty="0">
                <a:solidFill>
                  <a:srgbClr val="0000FF"/>
                </a:solidFill>
                <a:latin typeface="Consolas" panose="020B0609020204030204" pitchFamily="49" charset="0"/>
              </a:rPr>
              <a:t>h-25</a:t>
            </a:r>
            <a:r>
              <a:rPr lang="hu-HU" altLang="hu-HU" sz="2800" dirty="0">
                <a:solidFill>
                  <a:srgbClr val="595959"/>
                </a:solidFill>
              </a:rPr>
              <a:t>: 25%-os magasság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 dirty="0">
                <a:solidFill>
                  <a:srgbClr val="0000FF"/>
                </a:solidFill>
                <a:latin typeface="Consolas" panose="020B0609020204030204" pitchFamily="49" charset="0"/>
              </a:rPr>
              <a:t>h-50</a:t>
            </a:r>
            <a:r>
              <a:rPr lang="hu-HU" altLang="hu-HU" sz="2800" dirty="0">
                <a:solidFill>
                  <a:srgbClr val="595959"/>
                </a:solidFill>
              </a:rPr>
              <a:t>: 50%-os magasság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 dirty="0">
                <a:solidFill>
                  <a:srgbClr val="0000FF"/>
                </a:solidFill>
                <a:latin typeface="Consolas" panose="020B0609020204030204" pitchFamily="49" charset="0"/>
              </a:rPr>
              <a:t>h-75</a:t>
            </a:r>
            <a:r>
              <a:rPr lang="hu-HU" altLang="hu-HU" sz="2800" dirty="0">
                <a:solidFill>
                  <a:srgbClr val="595959"/>
                </a:solidFill>
              </a:rPr>
              <a:t>: 75%-os magasság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 dirty="0">
                <a:solidFill>
                  <a:srgbClr val="0000FF"/>
                </a:solidFill>
                <a:latin typeface="Consolas" panose="020B0609020204030204" pitchFamily="49" charset="0"/>
              </a:rPr>
              <a:t>h-100</a:t>
            </a:r>
            <a:r>
              <a:rPr lang="hu-HU" altLang="hu-HU" sz="2800" dirty="0">
                <a:solidFill>
                  <a:srgbClr val="595959"/>
                </a:solidFill>
              </a:rPr>
              <a:t>: 100%-os magasság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 dirty="0">
                <a:solidFill>
                  <a:srgbClr val="0000FF"/>
                </a:solidFill>
                <a:latin typeface="Consolas" panose="020B0609020204030204" pitchFamily="49" charset="0"/>
              </a:rPr>
              <a:t>h-</a:t>
            </a:r>
            <a:r>
              <a:rPr lang="hu-HU" altLang="hu-HU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hu-HU" altLang="hu-HU" sz="2800" dirty="0">
                <a:solidFill>
                  <a:srgbClr val="595959"/>
                </a:solidFill>
              </a:rPr>
              <a:t>:  automatikus magasság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endParaRPr lang="hu-HU" altLang="hu-HU" sz="2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21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84F594-B376-4D3A-84AA-327563CB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Méret beállítása</a:t>
            </a:r>
          </a:p>
        </p:txBody>
      </p:sp>
      <p:sp>
        <p:nvSpPr>
          <p:cNvPr id="172035" name="Dia számának helye 3">
            <a:extLst>
              <a:ext uri="{FF2B5EF4-FFF2-40B4-BE49-F238E27FC236}">
                <a16:creationId xmlns:a16="http://schemas.microsoft.com/office/drawing/2014/main" id="{EB655B0B-53E4-4DE5-A297-3F4BF85468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25F203-31DA-42B1-94C0-49C03A764C35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72036" name="Kép 9">
            <a:extLst>
              <a:ext uri="{FF2B5EF4-FFF2-40B4-BE49-F238E27FC236}">
                <a16:creationId xmlns:a16="http://schemas.microsoft.com/office/drawing/2014/main" id="{CE23F8AF-A527-41C2-8366-D774C894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/>
          <a:stretch>
            <a:fillRect/>
          </a:stretch>
        </p:blipFill>
        <p:spPr bwMode="auto">
          <a:xfrm>
            <a:off x="5797550" y="1903413"/>
            <a:ext cx="4557713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7" name="Szövegdoboz 10">
            <a:extLst>
              <a:ext uri="{FF2B5EF4-FFF2-40B4-BE49-F238E27FC236}">
                <a16:creationId xmlns:a16="http://schemas.microsoft.com/office/drawing/2014/main" id="{50635218-33D7-4677-9F9D-790F2B562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7550" y="1436688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72038" name="Szövegdoboz 11">
            <a:extLst>
              <a:ext uri="{FF2B5EF4-FFF2-40B4-BE49-F238E27FC236}">
                <a16:creationId xmlns:a16="http://schemas.microsoft.com/office/drawing/2014/main" id="{2391A53E-439D-4D80-AB80-22BD368AA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3" y="1374775"/>
            <a:ext cx="1252537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5E5F4033-333B-4F70-AF30-6985193ACFD9}"/>
              </a:ext>
            </a:extLst>
          </p:cNvPr>
          <p:cNvSpPr txBox="1"/>
          <p:nvPr/>
        </p:nvSpPr>
        <p:spPr>
          <a:xfrm>
            <a:off x="527383" y="1841580"/>
            <a:ext cx="5419286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w-100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w-75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w-25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907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EF68BD-6DD7-48F4-A703-11D82240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dirty="0"/>
              <a:t>lebegtetés, túlnyúlás kezelése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floating</a:t>
            </a:r>
            <a:r>
              <a:rPr lang="hu-HU" dirty="0"/>
              <a:t>, </a:t>
            </a:r>
            <a:r>
              <a:rPr lang="hu-HU" dirty="0" err="1"/>
              <a:t>clearfix</a:t>
            </a:r>
            <a:r>
              <a:rPr lang="hu-HU" dirty="0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E7EB6DB-CFAF-109F-F090-EB79A4C5E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8659" name="Dia számának helye 3">
            <a:extLst>
              <a:ext uri="{FF2B5EF4-FFF2-40B4-BE49-F238E27FC236}">
                <a16:creationId xmlns:a16="http://schemas.microsoft.com/office/drawing/2014/main" id="{885F9997-34D6-453B-9265-AA19E79747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5721DDC4-CFEB-4C80-A36D-A242320FB4AB}" type="slidenum">
              <a:rPr lang="hu-HU" altLang="hu-HU" smtClean="0"/>
              <a:pPr/>
              <a:t>57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28861573"/>
      </p:ext>
    </p:extLst>
  </p:cSld>
  <p:clrMapOvr>
    <a:masterClrMapping/>
  </p:clrMapOvr>
  <p:transition spd="slow" advTm="2993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072ACF-4DD3-46F4-9880-3AEFAB4D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Lebegtetés (</a:t>
            </a:r>
            <a:r>
              <a:rPr lang="hu-HU" dirty="0" err="1"/>
              <a:t>float</a:t>
            </a:r>
            <a:r>
              <a:rPr lang="hu-HU" dirty="0"/>
              <a:t>)</a:t>
            </a:r>
          </a:p>
        </p:txBody>
      </p:sp>
      <p:sp>
        <p:nvSpPr>
          <p:cNvPr id="200707" name="Tartalom helye 2">
            <a:extLst>
              <a:ext uri="{FF2B5EF4-FFF2-40B4-BE49-F238E27FC236}">
                <a16:creationId xmlns:a16="http://schemas.microsoft.com/office/drawing/2014/main" id="{FC12BEDA-072E-4C69-A8D4-9F61609B1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Az alábbi beépített osztályok állnak rendelkezésre: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float-start</a:t>
            </a:r>
            <a:r>
              <a:rPr lang="hu-HU" altLang="hu-HU"/>
              <a:t>: 	lebegtetés balra (balról jobbra írásmódnál )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float-end</a:t>
            </a:r>
            <a:r>
              <a:rPr lang="hu-HU" altLang="hu-HU"/>
              <a:t>: 	lebegtetés jobbra (balról jobbra írásmódnál )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float-none</a:t>
            </a:r>
            <a:r>
              <a:rPr lang="hu-HU" altLang="hu-HU"/>
              <a:t>:  	nincs lebegtetés</a:t>
            </a:r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</p:txBody>
      </p:sp>
      <p:sp>
        <p:nvSpPr>
          <p:cNvPr id="200708" name="Dia számának helye 3">
            <a:extLst>
              <a:ext uri="{FF2B5EF4-FFF2-40B4-BE49-F238E27FC236}">
                <a16:creationId xmlns:a16="http://schemas.microsoft.com/office/drawing/2014/main" id="{9D975473-3F38-47C6-B345-0768C459D7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BA7BEE-04D9-467D-A868-E315DBF3781B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00709" name="Szövegdoboz 8">
            <a:extLst>
              <a:ext uri="{FF2B5EF4-FFF2-40B4-BE49-F238E27FC236}">
                <a16:creationId xmlns:a16="http://schemas.microsoft.com/office/drawing/2014/main" id="{8981B877-1A2B-4455-9A57-A75387C36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3756025"/>
            <a:ext cx="43132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&lt;p&gt; &lt;img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   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"float-start me-3"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 consectetur adipisicing elit. Labore cum ratione tenetur repellendus enim consectetur atque rerum ...</a:t>
            </a: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0710" name="Szövegdoboz 11">
            <a:extLst>
              <a:ext uri="{FF2B5EF4-FFF2-40B4-BE49-F238E27FC236}">
                <a16:creationId xmlns:a16="http://schemas.microsoft.com/office/drawing/2014/main" id="{19C57529-5B03-49AC-812A-BB69B8A81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3313113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00711" name="Szövegdoboz 12">
            <a:extLst>
              <a:ext uri="{FF2B5EF4-FFF2-40B4-BE49-F238E27FC236}">
                <a16:creationId xmlns:a16="http://schemas.microsoft.com/office/drawing/2014/main" id="{41DD6A68-CC96-420D-BCE7-C4300617C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9413" y="3427413"/>
            <a:ext cx="1250950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200712" name="Kép 6">
            <a:extLst>
              <a:ext uri="{FF2B5EF4-FFF2-40B4-BE49-F238E27FC236}">
                <a16:creationId xmlns:a16="http://schemas.microsoft.com/office/drawing/2014/main" id="{96FA1CAD-92E8-46E6-A35C-B47D400F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3830638"/>
            <a:ext cx="463867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837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239B31-5C73-48EA-BD14-E22F9D84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2800" dirty="0"/>
              <a:t>Lebegtetés eszközcsoporttól függően</a:t>
            </a:r>
          </a:p>
        </p:txBody>
      </p:sp>
      <p:sp>
        <p:nvSpPr>
          <p:cNvPr id="202755" name="Tartalom helye 2">
            <a:extLst>
              <a:ext uri="{FF2B5EF4-FFF2-40B4-BE49-F238E27FC236}">
                <a16:creationId xmlns:a16="http://schemas.microsoft.com/office/drawing/2014/main" id="{7D5A3D66-5151-401C-8B28-0312CEFA1E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944563"/>
            <a:ext cx="10179050" cy="4606925"/>
          </a:xfrm>
        </p:spPr>
        <p:txBody>
          <a:bodyPr/>
          <a:lstStyle/>
          <a:p>
            <a:pPr eaLnBrk="1" hangingPunct="1"/>
            <a:r>
              <a:rPr lang="hu-HU" altLang="hu-HU" dirty="0"/>
              <a:t>A korábban megismert eszközcsoportok (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sm,md,lg,xl,xxl</a:t>
            </a:r>
            <a:r>
              <a:rPr lang="hu-HU" altLang="hu-HU" dirty="0"/>
              <a:t>) nevei is használhatóak az osztály nevében, a 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hu-HU" altLang="hu-HU" dirty="0"/>
              <a:t> szó után kötőjellel elválasztva.</a:t>
            </a:r>
          </a:p>
          <a:p>
            <a:pPr eaLnBrk="1" hangingPunct="1"/>
            <a:r>
              <a:rPr lang="hu-HU" altLang="hu-HU" dirty="0"/>
              <a:t>Ez azt jelenti, hogy az adott elem az adott eszközcsoporthoz tartozó (vagy annál szélesebb) méretben lebegni fog.</a:t>
            </a:r>
          </a:p>
          <a:p>
            <a:pPr lvl="1" eaLnBrk="1" hangingPunct="1"/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sm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-start</a:t>
            </a:r>
            <a:r>
              <a:rPr lang="hu-HU" altLang="hu-HU" dirty="0"/>
              <a:t>:  lebegtetés balra az </a:t>
            </a:r>
            <a:r>
              <a:rPr lang="hu-HU" altLang="hu-HU" dirty="0" err="1">
                <a:latin typeface="Consolas" panose="020B0609020204030204" pitchFamily="49" charset="0"/>
              </a:rPr>
              <a:t>sm</a:t>
            </a:r>
            <a:r>
              <a:rPr lang="hu-HU" altLang="hu-HU" dirty="0"/>
              <a:t> és annál szélesebb eszközökön.</a:t>
            </a:r>
          </a:p>
          <a:p>
            <a:pPr lvl="1" eaLnBrk="1" hangingPunct="1"/>
            <a:r>
              <a:rPr lang="hu-HU" alt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hu-HU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-lg-end</a:t>
            </a:r>
            <a:r>
              <a:rPr lang="hu-HU" altLang="hu-HU" dirty="0"/>
              <a:t>: lebegtetés jobbra az </a:t>
            </a:r>
            <a:r>
              <a:rPr lang="hu-HU" altLang="hu-HU" dirty="0">
                <a:latin typeface="Consolas" panose="020B0609020204030204" pitchFamily="49" charset="0"/>
              </a:rPr>
              <a:t>lg</a:t>
            </a:r>
            <a:r>
              <a:rPr lang="hu-HU" altLang="hu-HU" dirty="0"/>
              <a:t> és annál szélesebb eszközökön.</a:t>
            </a:r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  <a:p>
            <a:pPr lvl="1" eaLnBrk="1" hangingPunct="1"/>
            <a:endParaRPr lang="hu-HU" altLang="hu-HU" dirty="0"/>
          </a:p>
        </p:txBody>
      </p:sp>
      <p:sp>
        <p:nvSpPr>
          <p:cNvPr id="202756" name="Dia számának helye 3">
            <a:extLst>
              <a:ext uri="{FF2B5EF4-FFF2-40B4-BE49-F238E27FC236}">
                <a16:creationId xmlns:a16="http://schemas.microsoft.com/office/drawing/2014/main" id="{B1701428-C8D0-49F3-92E4-AB0B10C57C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DAEF9C7-815F-4A16-9ED0-5C360F619AF5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02757" name="Szövegdoboz 9">
            <a:extLst>
              <a:ext uri="{FF2B5EF4-FFF2-40B4-BE49-F238E27FC236}">
                <a16:creationId xmlns:a16="http://schemas.microsoft.com/office/drawing/2014/main" id="{DEEF49D6-B589-484D-82B9-03EE7693D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4976813"/>
            <a:ext cx="785018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"float-md-start me-3"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   </a:t>
            </a:r>
            <a:b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 &lt;p&gt;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 ...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2758" name="Szövegdoboz 10">
            <a:extLst>
              <a:ext uri="{FF2B5EF4-FFF2-40B4-BE49-F238E27FC236}">
                <a16:creationId xmlns:a16="http://schemas.microsoft.com/office/drawing/2014/main" id="{46F0B967-F2C9-40D3-A991-C0E77610F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4594225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pic>
        <p:nvPicPr>
          <p:cNvPr id="202759" name="Kép 7">
            <a:extLst>
              <a:ext uri="{FF2B5EF4-FFF2-40B4-BE49-F238E27FC236}">
                <a16:creationId xmlns:a16="http://schemas.microsoft.com/office/drawing/2014/main" id="{5816A3D5-30FB-4993-96C9-9A22C143D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13" y="4594225"/>
            <a:ext cx="3849687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60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33E947-0175-40A6-9135-4286DAD05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Bootstrap</a:t>
            </a:r>
            <a:r>
              <a:rPr lang="hu-HU" dirty="0"/>
              <a:t> beépített osztályainak használata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3C1C4937-950F-E834-BE31-28A3FF6F9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Az osztályokat az index.html oldal tartalmán próbáljuk ki (kivétel, ha a feladat mást mond)</a:t>
            </a:r>
          </a:p>
        </p:txBody>
      </p:sp>
      <p:sp>
        <p:nvSpPr>
          <p:cNvPr id="126979" name="Dia számának helye 3">
            <a:extLst>
              <a:ext uri="{FF2B5EF4-FFF2-40B4-BE49-F238E27FC236}">
                <a16:creationId xmlns:a16="http://schemas.microsoft.com/office/drawing/2014/main" id="{F239CC92-F201-4BFA-8BA2-7859F5A58B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0A6A10C-F316-40B2-909C-CECC99D36DE2}" type="slidenum">
              <a:rPr lang="hu-HU" altLang="hu-HU" smtClean="0"/>
              <a:pPr/>
              <a:t>6</a:t>
            </a:fld>
            <a:endParaRPr lang="hu-HU" altLang="hu-HU"/>
          </a:p>
        </p:txBody>
      </p:sp>
    </p:spTree>
  </p:cSld>
  <p:clrMapOvr>
    <a:masterClrMapping/>
  </p:clrMapOvr>
  <p:transition spd="slow" advTm="5124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9C48AA-B5A9-4DB5-BE52-7BC997135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Lebegtetés eszközcsoporttól függően</a:t>
            </a:r>
          </a:p>
        </p:txBody>
      </p:sp>
      <p:sp>
        <p:nvSpPr>
          <p:cNvPr id="204803" name="Dia számának helye 3">
            <a:extLst>
              <a:ext uri="{FF2B5EF4-FFF2-40B4-BE49-F238E27FC236}">
                <a16:creationId xmlns:a16="http://schemas.microsoft.com/office/drawing/2014/main" id="{510BA28E-076F-4988-9995-381ACA3CF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21AFC3-27BC-4E63-BDC2-E2763F321288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942890F-8163-4181-85B2-5C55FDB4CA74}"/>
              </a:ext>
            </a:extLst>
          </p:cNvPr>
          <p:cNvSpPr txBox="1"/>
          <p:nvPr/>
        </p:nvSpPr>
        <p:spPr>
          <a:xfrm>
            <a:off x="433532" y="1381504"/>
            <a:ext cx="785075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hu-HU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-md-start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me-3"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   </a:t>
            </a:r>
            <a:b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 &lt;p&gt;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...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4805" name="Szövegdoboz 10">
            <a:extLst>
              <a:ext uri="{FF2B5EF4-FFF2-40B4-BE49-F238E27FC236}">
                <a16:creationId xmlns:a16="http://schemas.microsoft.com/office/drawing/2014/main" id="{F30F0CDA-1F66-40B3-93B7-680CE5FD7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1000125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pic>
        <p:nvPicPr>
          <p:cNvPr id="204806" name="Kép 7">
            <a:extLst>
              <a:ext uri="{FF2B5EF4-FFF2-40B4-BE49-F238E27FC236}">
                <a16:creationId xmlns:a16="http://schemas.microsoft.com/office/drawing/2014/main" id="{069D33A6-BAC4-462C-AAA7-EAA6C5C76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3136900"/>
            <a:ext cx="3440113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7" name="Kép 8">
            <a:extLst>
              <a:ext uri="{FF2B5EF4-FFF2-40B4-BE49-F238E27FC236}">
                <a16:creationId xmlns:a16="http://schemas.microsoft.com/office/drawing/2014/main" id="{470231FC-6464-4101-BC2B-FE4F64E8B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3136900"/>
            <a:ext cx="66389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8" name="Szövegdoboz 11">
            <a:extLst>
              <a:ext uri="{FF2B5EF4-FFF2-40B4-BE49-F238E27FC236}">
                <a16:creationId xmlns:a16="http://schemas.microsoft.com/office/drawing/2014/main" id="{B83DA954-C8E1-48E6-A6B2-88231DBE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2755900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3" name="Beszédbuborék: négyszög 12">
            <a:extLst>
              <a:ext uri="{FF2B5EF4-FFF2-40B4-BE49-F238E27FC236}">
                <a16:creationId xmlns:a16="http://schemas.microsoft.com/office/drawing/2014/main" id="{3248C874-B92C-46BE-933F-7EF43E2A9103}"/>
              </a:ext>
            </a:extLst>
          </p:cNvPr>
          <p:cNvSpPr/>
          <p:nvPr/>
        </p:nvSpPr>
        <p:spPr>
          <a:xfrm>
            <a:off x="4722813" y="4786313"/>
            <a:ext cx="3824287" cy="1071562"/>
          </a:xfrm>
          <a:prstGeom prst="wedgeRectCallout">
            <a:avLst>
              <a:gd name="adj1" fmla="val -39924"/>
              <a:gd name="adj2" fmla="val -10193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 err="1"/>
              <a:t>medium</a:t>
            </a:r>
            <a:r>
              <a:rPr lang="hu-HU" sz="1600" dirty="0"/>
              <a:t> (md) eszközökön, vagy azoknál szélesebb kijelzőkön balra lebeg az elem.</a:t>
            </a:r>
          </a:p>
        </p:txBody>
      </p:sp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F6844B8D-B278-4774-B5B9-2964AE967AAD}"/>
              </a:ext>
            </a:extLst>
          </p:cNvPr>
          <p:cNvSpPr/>
          <p:nvPr/>
        </p:nvSpPr>
        <p:spPr>
          <a:xfrm>
            <a:off x="385763" y="5408613"/>
            <a:ext cx="3825875" cy="1071562"/>
          </a:xfrm>
          <a:prstGeom prst="wedgeRectCallout">
            <a:avLst>
              <a:gd name="adj1" fmla="val -22812"/>
              <a:gd name="adj2" fmla="val -10290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 err="1"/>
              <a:t>medium</a:t>
            </a:r>
            <a:r>
              <a:rPr lang="hu-HU" sz="1600" dirty="0"/>
              <a:t> (md) eszközöknél kisebb kijelzőn nincs lebegtetve az elem balra.</a:t>
            </a:r>
          </a:p>
        </p:txBody>
      </p:sp>
    </p:spTree>
    <p:extLst>
      <p:ext uri="{BB962C8B-B14F-4D97-AF65-F5344CB8AC3E}">
        <p14:creationId xmlns:p14="http://schemas.microsoft.com/office/powerpoint/2010/main" val="2629720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1C369F-353C-4DB2-937E-16BB6128D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Túlnyúlás kezelése (</a:t>
            </a:r>
            <a:r>
              <a:rPr lang="hu-HU" dirty="0" err="1"/>
              <a:t>clearfix</a:t>
            </a:r>
            <a:r>
              <a:rPr lang="hu-HU" dirty="0"/>
              <a:t>)</a:t>
            </a:r>
          </a:p>
        </p:txBody>
      </p:sp>
      <p:sp>
        <p:nvSpPr>
          <p:cNvPr id="206851" name="Tartalom helye 2">
            <a:extLst>
              <a:ext uri="{FF2B5EF4-FFF2-40B4-BE49-F238E27FC236}">
                <a16:creationId xmlns:a16="http://schemas.microsoft.com/office/drawing/2014/main" id="{703F5A5A-D87F-4FB3-9FB7-0D7F3CE54E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</a:t>
            </a:r>
            <a:r>
              <a:rPr lang="hu-HU" altLang="hu-HU">
                <a:solidFill>
                  <a:srgbClr val="0451A5"/>
                </a:solidFill>
                <a:latin typeface="Consolas" panose="020B0609020204030204" pitchFamily="49" charset="0"/>
              </a:rPr>
              <a:t>clearfix</a:t>
            </a:r>
            <a:r>
              <a:rPr lang="hu-HU" altLang="hu-HU"/>
              <a:t> osztály használatával meg lehet akadályozni, hogy a tartalmazó elemből kilógjon a lebegtetett elem.</a:t>
            </a:r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</p:txBody>
      </p:sp>
      <p:sp>
        <p:nvSpPr>
          <p:cNvPr id="206852" name="Dia számának helye 3">
            <a:extLst>
              <a:ext uri="{FF2B5EF4-FFF2-40B4-BE49-F238E27FC236}">
                <a16:creationId xmlns:a16="http://schemas.microsoft.com/office/drawing/2014/main" id="{EF867C30-A089-4FE3-97DF-CDCF02D190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7DD663-5D24-47A0-BFC4-545B6004C90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8DBCFEC-5AA0-4C5B-81F9-D716E04D5D46}"/>
              </a:ext>
            </a:extLst>
          </p:cNvPr>
          <p:cNvSpPr txBox="1"/>
          <p:nvPr/>
        </p:nvSpPr>
        <p:spPr>
          <a:xfrm>
            <a:off x="812883" y="2654544"/>
            <a:ext cx="10356052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clearfix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-start me-3"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        &lt;p&gt;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 elit...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6854" name="Szövegdoboz 11">
            <a:extLst>
              <a:ext uri="{FF2B5EF4-FFF2-40B4-BE49-F238E27FC236}">
                <a16:creationId xmlns:a16="http://schemas.microsoft.com/office/drawing/2014/main" id="{F5F96F68-3139-421B-9093-2BC80722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222500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06855" name="Szövegdoboz 12">
            <a:extLst>
              <a:ext uri="{FF2B5EF4-FFF2-40B4-BE49-F238E27FC236}">
                <a16:creationId xmlns:a16="http://schemas.microsoft.com/office/drawing/2014/main" id="{F75BBB25-8A7B-492F-8FE1-C3AD3095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3854450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206856" name="Kép 5">
            <a:extLst>
              <a:ext uri="{FF2B5EF4-FFF2-40B4-BE49-F238E27FC236}">
                <a16:creationId xmlns:a16="http://schemas.microsoft.com/office/drawing/2014/main" id="{A64344CB-DF0F-47CF-9E76-A5CECE8CC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4214813"/>
            <a:ext cx="5100638" cy="175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7" name="Kép 9">
            <a:extLst>
              <a:ext uri="{FF2B5EF4-FFF2-40B4-BE49-F238E27FC236}">
                <a16:creationId xmlns:a16="http://schemas.microsoft.com/office/drawing/2014/main" id="{48AD8B98-7594-4096-8AC5-2D20D7113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4214813"/>
            <a:ext cx="4840288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6415E388-B7AA-4B5B-819C-51184C8690CA}"/>
              </a:ext>
            </a:extLst>
          </p:cNvPr>
          <p:cNvSpPr/>
          <p:nvPr/>
        </p:nvSpPr>
        <p:spPr>
          <a:xfrm>
            <a:off x="7851775" y="5189538"/>
            <a:ext cx="2819400" cy="1073150"/>
          </a:xfrm>
          <a:prstGeom prst="wedgeRectCallout">
            <a:avLst>
              <a:gd name="adj1" fmla="val -68619"/>
              <a:gd name="adj2" fmla="val -3408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 err="1"/>
              <a:t>clearfix</a:t>
            </a:r>
            <a:r>
              <a:rPr lang="hu-HU" sz="1600" dirty="0"/>
              <a:t> használata nélkül a kép kilógna a tartalmazó elemből.</a:t>
            </a:r>
          </a:p>
        </p:txBody>
      </p:sp>
    </p:spTree>
    <p:extLst>
      <p:ext uri="{BB962C8B-B14F-4D97-AF65-F5344CB8AC3E}">
        <p14:creationId xmlns:p14="http://schemas.microsoft.com/office/powerpoint/2010/main" val="1105012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0846-33E4-4BF8-DEDD-A0F9DE9B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24E87A2-022C-838C-2343-387F85AA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Feladat</a:t>
            </a:r>
          </a:p>
        </p:txBody>
      </p:sp>
      <p:sp>
        <p:nvSpPr>
          <p:cNvPr id="182275" name="Tartalom helye 4">
            <a:extLst>
              <a:ext uri="{FF2B5EF4-FFF2-40B4-BE49-F238E27FC236}">
                <a16:creationId xmlns:a16="http://schemas.microsoft.com/office/drawing/2014/main" id="{54857EAB-93ED-2A28-291B-822411B94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 sz="3200" dirty="0"/>
              <a:t>Az </a:t>
            </a:r>
            <a:r>
              <a:rPr lang="hu-HU" altLang="hu-HU" sz="3200" b="1" dirty="0">
                <a:latin typeface="Consolas" panose="020B0609020204030204" pitchFamily="49" charset="0"/>
              </a:rPr>
              <a:t>urlap.html </a:t>
            </a:r>
            <a:r>
              <a:rPr lang="hu-HU" altLang="hu-HU" sz="3200" dirty="0"/>
              <a:t>oldalon a </a:t>
            </a:r>
            <a:r>
              <a:rPr lang="hu-HU" altLang="hu-HU" sz="32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3200" dirty="0" err="1">
                <a:solidFill>
                  <a:srgbClr val="C00000"/>
                </a:solidFill>
                <a:latin typeface="Consolas" panose="020B0609020204030204" pitchFamily="49" charset="0"/>
              </a:rPr>
              <a:t>canvas</a:t>
            </a:r>
            <a:r>
              <a:rPr lang="hu-HU" altLang="hu-HU" sz="3200" dirty="0">
                <a:solidFill>
                  <a:srgbClr val="C00000"/>
                </a:solidFill>
                <a:latin typeface="Consolas" panose="020B0609020204030204" pitchFamily="49" charset="0"/>
              </a:rPr>
              <a:t>&gt; </a:t>
            </a:r>
            <a:r>
              <a:rPr lang="hu-HU" altLang="hu-HU" sz="3200" dirty="0"/>
              <a:t>elem jobbra lebegjen, vízszintes margója pedig legyen 3-as (</a:t>
            </a:r>
            <a:r>
              <a:rPr lang="hu-HU" altLang="hu-HU" sz="32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float</a:t>
            </a:r>
            <a:r>
              <a:rPr lang="hu-HU" altLang="hu-HU" sz="32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-end mx-3</a:t>
            </a:r>
            <a:r>
              <a:rPr lang="hu-HU" altLang="hu-HU" sz="3200" dirty="0"/>
              <a:t>)</a:t>
            </a:r>
          </a:p>
          <a:p>
            <a:pPr marL="228600" lvl="1" indent="0" eaLnBrk="1" hangingPunct="1">
              <a:buNone/>
            </a:pPr>
            <a:endParaRPr lang="hu-HU" altLang="hu-HU" sz="3200" dirty="0"/>
          </a:p>
        </p:txBody>
      </p:sp>
      <p:sp>
        <p:nvSpPr>
          <p:cNvPr id="182276" name="Dia számának helye 2">
            <a:extLst>
              <a:ext uri="{FF2B5EF4-FFF2-40B4-BE49-F238E27FC236}">
                <a16:creationId xmlns:a16="http://schemas.microsoft.com/office/drawing/2014/main" id="{B783ADCF-5A39-956F-2796-5DE3AED892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9EBFBB-5115-49C4-8E3C-31BB2132516B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28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696D2-03B5-41C5-9363-A3701BACD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Bootstrap</a:t>
            </a:r>
            <a:r>
              <a:rPr lang="hu-HU" dirty="0"/>
              <a:t> komponensek használata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268FF5D6-6382-17BF-F41F-87648AAEE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27331" name="Dia számának helye 3">
            <a:extLst>
              <a:ext uri="{FF2B5EF4-FFF2-40B4-BE49-F238E27FC236}">
                <a16:creationId xmlns:a16="http://schemas.microsoft.com/office/drawing/2014/main" id="{E935F7E7-AD50-47F6-8400-6176986976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08F3D75-8A04-41E4-8244-C8F50A696EC6}" type="slidenum">
              <a:rPr lang="hu-HU" altLang="hu-HU" smtClean="0"/>
              <a:pPr/>
              <a:t>63</a:t>
            </a:fld>
            <a:endParaRPr lang="hu-HU" altLang="hu-HU"/>
          </a:p>
        </p:txBody>
      </p:sp>
    </p:spTree>
  </p:cSld>
  <p:clrMapOvr>
    <a:masterClrMapping/>
  </p:clrMapOvr>
  <p:transition spd="slow" advTm="5124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4E99985D-F648-44F5-BC74-46D1A916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 err="1"/>
              <a:t>Bootstrap</a:t>
            </a:r>
            <a:r>
              <a:rPr lang="hu-HU" dirty="0"/>
              <a:t> komponensek</a:t>
            </a:r>
          </a:p>
        </p:txBody>
      </p:sp>
      <p:sp>
        <p:nvSpPr>
          <p:cNvPr id="229379" name="Tartalom helye 5">
            <a:extLst>
              <a:ext uri="{FF2B5EF4-FFF2-40B4-BE49-F238E27FC236}">
                <a16:creationId xmlns:a16="http://schemas.microsoft.com/office/drawing/2014/main" id="{925CFCBA-8ED7-4041-9465-4E2DF488FD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0213" y="1074738"/>
            <a:ext cx="10179050" cy="5145087"/>
          </a:xfrm>
        </p:spPr>
        <p:txBody>
          <a:bodyPr/>
          <a:lstStyle/>
          <a:p>
            <a:pPr eaLnBrk="1" hangingPunct="1"/>
            <a:r>
              <a:rPr lang="hu-HU" altLang="hu-HU"/>
              <a:t>A Bootstrap komponensek olyan építőelemek, amelyeket egyszerűen fel lehet használni a weboldalak fejlesztése során.</a:t>
            </a:r>
          </a:p>
          <a:p>
            <a:pPr eaLnBrk="1" hangingPunct="1"/>
            <a:r>
              <a:rPr lang="hu-HU" altLang="hu-HU"/>
              <a:t>Ide tartoznak például a következők:</a:t>
            </a:r>
          </a:p>
          <a:p>
            <a:pPr lvl="1" eaLnBrk="1" hangingPunct="1"/>
            <a:r>
              <a:rPr lang="hu-HU" altLang="hu-HU"/>
              <a:t>figyelmeztető üzenetek,</a:t>
            </a:r>
          </a:p>
          <a:p>
            <a:pPr lvl="1" eaLnBrk="1" hangingPunct="1"/>
            <a:r>
              <a:rPr lang="hu-HU" altLang="hu-HU"/>
              <a:t>gombok, gombcsoportok,</a:t>
            </a:r>
          </a:p>
          <a:p>
            <a:pPr lvl="1" eaLnBrk="1" hangingPunct="1"/>
            <a:r>
              <a:rPr lang="hu-HU" altLang="hu-HU"/>
              <a:t>navigációs elemek,</a:t>
            </a:r>
          </a:p>
          <a:p>
            <a:pPr lvl="1" eaLnBrk="1" hangingPunct="1"/>
            <a:r>
              <a:rPr lang="hu-HU" altLang="hu-HU"/>
              <a:t>legördülő menük,</a:t>
            </a:r>
          </a:p>
          <a:p>
            <a:pPr lvl="1" eaLnBrk="1" hangingPunct="1"/>
            <a:r>
              <a:rPr lang="hu-HU" altLang="hu-HU"/>
              <a:t>lapozható média objektumok,</a:t>
            </a:r>
          </a:p>
          <a:p>
            <a:pPr lvl="1" eaLnBrk="1" hangingPunct="1"/>
            <a:r>
              <a:rPr lang="hu-HU" altLang="hu-HU"/>
              <a:t>stb.</a:t>
            </a:r>
          </a:p>
        </p:txBody>
      </p:sp>
      <p:sp>
        <p:nvSpPr>
          <p:cNvPr id="229380" name="Dia számának helye 3">
            <a:extLst>
              <a:ext uri="{FF2B5EF4-FFF2-40B4-BE49-F238E27FC236}">
                <a16:creationId xmlns:a16="http://schemas.microsoft.com/office/drawing/2014/main" id="{21E13D80-DA22-46E6-9521-5273FE2132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8F6DCE-B9CE-4D80-888B-994E59590E7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229381" name="Kép 6">
            <a:extLst>
              <a:ext uri="{FF2B5EF4-FFF2-40B4-BE49-F238E27FC236}">
                <a16:creationId xmlns:a16="http://schemas.microsoft.com/office/drawing/2014/main" id="{2C6ED899-F61A-4A9D-ABDD-2D4D3A7F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05"/>
          <a:stretch>
            <a:fillRect/>
          </a:stretch>
        </p:blipFill>
        <p:spPr bwMode="auto">
          <a:xfrm>
            <a:off x="6022975" y="2755900"/>
            <a:ext cx="49911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82" name="Kép 7">
            <a:extLst>
              <a:ext uri="{FF2B5EF4-FFF2-40B4-BE49-F238E27FC236}">
                <a16:creationId xmlns:a16="http://schemas.microsoft.com/office/drawing/2014/main" id="{C9D01076-F070-4B92-9D5B-847C39075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3424238"/>
            <a:ext cx="613092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83" name="Kép 8">
            <a:extLst>
              <a:ext uri="{FF2B5EF4-FFF2-40B4-BE49-F238E27FC236}">
                <a16:creationId xmlns:a16="http://schemas.microsoft.com/office/drawing/2014/main" id="{D0B7CF5D-0586-4559-A6F5-4042AA99E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88" y="4135438"/>
            <a:ext cx="3614737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2DD00E5F-8712-40D5-8D7A-50289D90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 err="1"/>
              <a:t>Bootstrap</a:t>
            </a:r>
            <a:r>
              <a:rPr lang="hu-HU" dirty="0"/>
              <a:t> komponensek</a:t>
            </a:r>
          </a:p>
        </p:txBody>
      </p:sp>
      <p:sp>
        <p:nvSpPr>
          <p:cNvPr id="231427" name="Tartalom helye 5">
            <a:extLst>
              <a:ext uri="{FF2B5EF4-FFF2-40B4-BE49-F238E27FC236}">
                <a16:creationId xmlns:a16="http://schemas.microsoft.com/office/drawing/2014/main" id="{B20C0603-BE3E-4C64-B5F6-597EA74A14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8788" y="1182688"/>
            <a:ext cx="10179050" cy="5145087"/>
          </a:xfrm>
        </p:spPr>
        <p:txBody>
          <a:bodyPr/>
          <a:lstStyle/>
          <a:p>
            <a:pPr eaLnBrk="1" hangingPunct="1"/>
            <a:r>
              <a:rPr lang="hu-HU" altLang="hu-HU" dirty="0"/>
              <a:t>A használható komponensek, mintakódokkal elérhetőek itt: </a:t>
            </a:r>
            <a:r>
              <a:rPr lang="hu-HU" altLang="hu-HU" dirty="0">
                <a:hlinkClick r:id="rId3"/>
              </a:rPr>
              <a:t>https://getbootstrap.com/docs/5.3/components/</a:t>
            </a:r>
            <a:r>
              <a:rPr lang="hu-HU" altLang="hu-HU" dirty="0"/>
              <a:t> </a:t>
            </a:r>
          </a:p>
        </p:txBody>
      </p:sp>
      <p:sp>
        <p:nvSpPr>
          <p:cNvPr id="231428" name="Dia számának helye 3">
            <a:extLst>
              <a:ext uri="{FF2B5EF4-FFF2-40B4-BE49-F238E27FC236}">
                <a16:creationId xmlns:a16="http://schemas.microsoft.com/office/drawing/2014/main" id="{F2A95996-0BA2-4108-8CA1-B3F2C8D230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39CFE9-3909-471E-8818-03C0E80677A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12EA95EF-E185-4FF2-80AC-7B27E0E5874C}"/>
              </a:ext>
            </a:extLst>
          </p:cNvPr>
          <p:cNvSpPr/>
          <p:nvPr/>
        </p:nvSpPr>
        <p:spPr>
          <a:xfrm>
            <a:off x="3798888" y="2344738"/>
            <a:ext cx="6094412" cy="522287"/>
          </a:xfrm>
          <a:prstGeom prst="wedgeRectCallout">
            <a:avLst>
              <a:gd name="adj1" fmla="val 55084"/>
              <a:gd name="adj2" fmla="val 34106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A navigációs sávon megjelennek az egyes komponensek.</a:t>
            </a:r>
          </a:p>
        </p:txBody>
      </p:sp>
      <p:pic>
        <p:nvPicPr>
          <p:cNvPr id="231430" name="Kép 9">
            <a:extLst>
              <a:ext uri="{FF2B5EF4-FFF2-40B4-BE49-F238E27FC236}">
                <a16:creationId xmlns:a16="http://schemas.microsoft.com/office/drawing/2014/main" id="{C685BA8D-D8C8-466E-ACF7-B1A738940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963863"/>
            <a:ext cx="49911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31" name="Szövegdoboz 12">
            <a:extLst>
              <a:ext uri="{FF2B5EF4-FFF2-40B4-BE49-F238E27FC236}">
                <a16:creationId xmlns:a16="http://schemas.microsoft.com/office/drawing/2014/main" id="{787FE7ED-84A3-4607-AEE2-0FD7602D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58800" y="4214813"/>
            <a:ext cx="82883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"alert alert-primary"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role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"alert"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 simple primary alert—check it out!</a:t>
            </a:r>
          </a:p>
          <a:p>
            <a:pPr eaLnBrk="1" hangingPunct="1"/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"alert alert-secondary"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role</a:t>
            </a:r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dirty="0">
                <a:solidFill>
                  <a:srgbClr val="0000FF"/>
                </a:solidFill>
                <a:latin typeface="Consolas" panose="020B0609020204030204" pitchFamily="49" charset="0"/>
              </a:rPr>
              <a:t>"alert"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 simple secondary alert—check it out!</a:t>
            </a:r>
          </a:p>
          <a:p>
            <a:pPr eaLnBrk="1" hangingPunct="1"/>
            <a:r>
              <a:rPr lang="en-US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AE96599B-D4CC-4ED1-9EAC-6090F6E257AF}"/>
              </a:ext>
            </a:extLst>
          </p:cNvPr>
          <p:cNvSpPr/>
          <p:nvPr/>
        </p:nvSpPr>
        <p:spPr>
          <a:xfrm>
            <a:off x="5538788" y="3030538"/>
            <a:ext cx="3811587" cy="833437"/>
          </a:xfrm>
          <a:prstGeom prst="wedgeRectCallout">
            <a:avLst>
              <a:gd name="adj1" fmla="val -63053"/>
              <a:gd name="adj2" fmla="val 1282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Szemléltető példák mutatják be az adott témakört</a:t>
            </a:r>
          </a:p>
        </p:txBody>
      </p:sp>
      <p:sp>
        <p:nvSpPr>
          <p:cNvPr id="15" name="Beszédbuborék: négyszög 14">
            <a:extLst>
              <a:ext uri="{FF2B5EF4-FFF2-40B4-BE49-F238E27FC236}">
                <a16:creationId xmlns:a16="http://schemas.microsoft.com/office/drawing/2014/main" id="{CBE68599-4634-4673-9E28-539665408416}"/>
              </a:ext>
            </a:extLst>
          </p:cNvPr>
          <p:cNvSpPr/>
          <p:nvPr/>
        </p:nvSpPr>
        <p:spPr>
          <a:xfrm>
            <a:off x="6496050" y="4049713"/>
            <a:ext cx="2960688" cy="1044575"/>
          </a:xfrm>
          <a:prstGeom prst="wedgeRectCallout">
            <a:avLst>
              <a:gd name="adj1" fmla="val -63053"/>
              <a:gd name="adj2" fmla="val 1282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/>
              <a:t>A mintakódok egyszerűen kimásolhatóak és felhasználhatóak.</a:t>
            </a:r>
          </a:p>
        </p:txBody>
      </p:sp>
      <p:sp>
        <p:nvSpPr>
          <p:cNvPr id="16" name="Beszédbuborék: négyszög 15">
            <a:extLst>
              <a:ext uri="{FF2B5EF4-FFF2-40B4-BE49-F238E27FC236}">
                <a16:creationId xmlns:a16="http://schemas.microsoft.com/office/drawing/2014/main" id="{B09797B5-BE87-4770-959A-C399AC6818BE}"/>
              </a:ext>
            </a:extLst>
          </p:cNvPr>
          <p:cNvSpPr/>
          <p:nvPr/>
        </p:nvSpPr>
        <p:spPr>
          <a:xfrm>
            <a:off x="5784850" y="5529263"/>
            <a:ext cx="3813175" cy="792162"/>
          </a:xfrm>
          <a:prstGeom prst="wedgeRectCallout">
            <a:avLst>
              <a:gd name="adj1" fmla="val -61101"/>
              <a:gd name="adj2" fmla="val -6535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dirty="0"/>
              <a:t>A </a:t>
            </a:r>
            <a:r>
              <a:rPr lang="hu-HU" dirty="0" err="1">
                <a:latin typeface="Consolas" panose="020B0609020204030204" pitchFamily="49" charset="0"/>
              </a:rPr>
              <a:t>role</a:t>
            </a:r>
            <a:r>
              <a:rPr lang="hu-HU" dirty="0"/>
              <a:t> paraméter akadálymentességi okokból szerepel a kódokban, az elem szerepét adja meg.</a:t>
            </a:r>
          </a:p>
        </p:txBody>
      </p:sp>
      <p:pic>
        <p:nvPicPr>
          <p:cNvPr id="231435" name="Kép 6">
            <a:extLst>
              <a:ext uri="{FF2B5EF4-FFF2-40B4-BE49-F238E27FC236}">
                <a16:creationId xmlns:a16="http://schemas.microsoft.com/office/drawing/2014/main" id="{52C75AB4-FD7C-47C9-AA17-21A4BE12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575" y="260350"/>
            <a:ext cx="1233488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BC72F5-1C9A-4735-4DAD-BC390C57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Navigációs eszköztár (NAVBAR)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12840A-D007-AC28-4511-6B5DB4F2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https://getbootstrap.com/docs/5.3/components/navbar/</a:t>
            </a:r>
            <a:r>
              <a:rPr lang="hu-HU" dirty="0"/>
              <a:t> 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339DD9E-5872-D958-011C-359CC3B5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66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C065295-5227-6570-ECE9-1CA56ECF0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4043362"/>
            <a:ext cx="4953000" cy="6000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EC8F2D7-C473-CB94-4F08-319341E55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1954213"/>
            <a:ext cx="6010275" cy="666750"/>
          </a:xfrm>
          <a:prstGeom prst="rect">
            <a:avLst/>
          </a:prstGeom>
        </p:spPr>
      </p:pic>
      <p:sp>
        <p:nvSpPr>
          <p:cNvPr id="9" name="Nyíl: lefelé mutató 8">
            <a:extLst>
              <a:ext uri="{FF2B5EF4-FFF2-40B4-BE49-F238E27FC236}">
                <a16:creationId xmlns:a16="http://schemas.microsoft.com/office/drawing/2014/main" id="{324D7CBD-6126-3FF8-4D35-C6A84A3CA4A2}"/>
              </a:ext>
            </a:extLst>
          </p:cNvPr>
          <p:cNvSpPr/>
          <p:nvPr/>
        </p:nvSpPr>
        <p:spPr>
          <a:xfrm>
            <a:off x="3009900" y="3038475"/>
            <a:ext cx="466725" cy="6667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3AA5DE1C-80BE-9E18-1EB0-A23C2957285D}"/>
              </a:ext>
            </a:extLst>
          </p:cNvPr>
          <p:cNvSpPr/>
          <p:nvPr/>
        </p:nvSpPr>
        <p:spPr>
          <a:xfrm>
            <a:off x="6215063" y="3125788"/>
            <a:ext cx="3811587" cy="1189037"/>
          </a:xfrm>
          <a:prstGeom prst="wedgeRectCallout">
            <a:avLst>
              <a:gd name="adj1" fmla="val -63053"/>
              <a:gd name="adj2" fmla="val 1282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Bizonyos töréspont alatt a menü összecsukódik, hamburger menüvé alakul.</a:t>
            </a:r>
          </a:p>
        </p:txBody>
      </p:sp>
    </p:spTree>
    <p:extLst>
      <p:ext uri="{BB962C8B-B14F-4D97-AF65-F5344CB8AC3E}">
        <p14:creationId xmlns:p14="http://schemas.microsoft.com/office/powerpoint/2010/main" val="1138276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BC72F5-1C9A-4735-4DAD-BC390C57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Carousel</a:t>
            </a:r>
            <a:r>
              <a:rPr lang="hu-HU" dirty="0"/>
              <a:t> komponens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12840A-D007-AC28-4511-6B5DB4F2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https://getbootstrap.com/docs/5.3/components/carousel/</a:t>
            </a:r>
            <a:r>
              <a:rPr lang="hu-HU" dirty="0"/>
              <a:t>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339DD9E-5872-D958-011C-359CC3B5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67</a:t>
            </a:fld>
            <a:endParaRPr lang="hu-HU"/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3AA5DE1C-80BE-9E18-1EB0-A23C2957285D}"/>
              </a:ext>
            </a:extLst>
          </p:cNvPr>
          <p:cNvSpPr/>
          <p:nvPr/>
        </p:nvSpPr>
        <p:spPr>
          <a:xfrm>
            <a:off x="7129463" y="1981200"/>
            <a:ext cx="3811587" cy="1189037"/>
          </a:xfrm>
          <a:prstGeom prst="wedgeRectCallout">
            <a:avLst>
              <a:gd name="adj1" fmla="val -63053"/>
              <a:gd name="adj2" fmla="val 1282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Az egyed diák (</a:t>
            </a:r>
            <a:r>
              <a:rPr lang="hu-HU" sz="2000" dirty="0" err="1"/>
              <a:t>slide</a:t>
            </a:r>
            <a:r>
              <a:rPr lang="hu-HU" sz="2000" dirty="0"/>
              <a:t>) között lépegethetünk.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7C1B8CD-8055-7794-ED95-4D985CAB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1981200"/>
            <a:ext cx="6029325" cy="4000500"/>
          </a:xfrm>
          <a:prstGeom prst="rect">
            <a:avLst/>
          </a:prstGeom>
        </p:spPr>
      </p:pic>
      <p:sp>
        <p:nvSpPr>
          <p:cNvPr id="11" name="Beszédbuborék: négyszög 10">
            <a:extLst>
              <a:ext uri="{FF2B5EF4-FFF2-40B4-BE49-F238E27FC236}">
                <a16:creationId xmlns:a16="http://schemas.microsoft.com/office/drawing/2014/main" id="{DFC6E2F3-9F5B-3C30-D5DD-173D69840AAB}"/>
              </a:ext>
            </a:extLst>
          </p:cNvPr>
          <p:cNvSpPr/>
          <p:nvPr/>
        </p:nvSpPr>
        <p:spPr>
          <a:xfrm>
            <a:off x="7204869" y="3429000"/>
            <a:ext cx="3811587" cy="2182019"/>
          </a:xfrm>
          <a:prstGeom prst="wedgeRectCallout">
            <a:avLst>
              <a:gd name="adj1" fmla="val -63053"/>
              <a:gd name="adj2" fmla="val 1282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Akadálymentességi okokból nem szerencsés, ha a </a:t>
            </a:r>
            <a:r>
              <a:rPr lang="hu-HU" sz="2000" dirty="0" err="1"/>
              <a:t>carousel</a:t>
            </a:r>
            <a:r>
              <a:rPr lang="hu-HU" sz="2000" dirty="0"/>
              <a:t> automatikusan elkezd lépkedni.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Ennek letiltásához használjuk a </a:t>
            </a:r>
            <a:br>
              <a:rPr lang="hu-HU" sz="2000" dirty="0"/>
            </a:b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data-bs-ride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hu-HU" sz="2000" dirty="0"/>
              <a:t>beállítást!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sz="20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10FD188-1E95-D6D4-01AA-6863570DB616}"/>
              </a:ext>
            </a:extLst>
          </p:cNvPr>
          <p:cNvSpPr txBox="1"/>
          <p:nvPr/>
        </p:nvSpPr>
        <p:spPr>
          <a:xfrm>
            <a:off x="5271294" y="6073160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carouselExampleCaptions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"carousel slide"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data-bs-ride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330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BC72F5-1C9A-4735-4DAD-BC390C57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Carousel</a:t>
            </a:r>
            <a:r>
              <a:rPr lang="hu-HU" dirty="0"/>
              <a:t> komponens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12840A-D007-AC28-4511-6B5DB4F2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https://getbootstrap.com/docs/5.3/components/carousel/</a:t>
            </a:r>
            <a:r>
              <a:rPr lang="hu-HU" dirty="0"/>
              <a:t> </a:t>
            </a:r>
          </a:p>
          <a:p>
            <a:r>
              <a:rPr lang="hu-HU" dirty="0"/>
              <a:t>A komponensben elhelyezett képek esetén ügyeljünk arra, hogy azonos méretűek (vagy legalábbis azonos oldalarányúak legyenek), mert különben a </a:t>
            </a:r>
            <a:r>
              <a:rPr lang="hu-HU" dirty="0" err="1"/>
              <a:t>carousel</a:t>
            </a:r>
            <a:r>
              <a:rPr lang="hu-HU" dirty="0"/>
              <a:t> magassága változik a dia váltásakor.</a:t>
            </a:r>
          </a:p>
          <a:p>
            <a:r>
              <a:rPr lang="hu-HU" dirty="0"/>
              <a:t>CSS-el is kezelhetjük a problémát, az alábbi kóddal. Próbáljuk ki a kódot úgy, hogy elhelyezzük az 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alap.css </a:t>
            </a:r>
            <a:r>
              <a:rPr lang="hu-HU" dirty="0"/>
              <a:t>állományban.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339DD9E-5872-D958-011C-359CC3B5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380C-C845-4963-A3FD-AC6F788C337B}" type="slidenum">
              <a:rPr lang="hu-HU" smtClean="0"/>
              <a:pPr/>
              <a:t>68</a:t>
            </a:fld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10FD188-1E95-D6D4-01AA-6863570DB616}"/>
              </a:ext>
            </a:extLst>
          </p:cNvPr>
          <p:cNvSpPr txBox="1"/>
          <p:nvPr/>
        </p:nvSpPr>
        <p:spPr>
          <a:xfrm>
            <a:off x="794544" y="4149110"/>
            <a:ext cx="609600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.carousel-item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object-position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40vh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065B125-AECE-1E90-9F61-3DB590DD6ACE}"/>
              </a:ext>
            </a:extLst>
          </p:cNvPr>
          <p:cNvSpPr txBox="1"/>
          <p:nvPr/>
        </p:nvSpPr>
        <p:spPr>
          <a:xfrm>
            <a:off x="6970714" y="4149110"/>
            <a:ext cx="516255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3600" dirty="0">
                <a:hlinkClick r:id="rId3"/>
              </a:rPr>
              <a:t>https://justpaste.it/emqur</a:t>
            </a:r>
            <a:r>
              <a:rPr lang="hu-HU" sz="3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43247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5F4E67E-E999-4539-A368-47A91A97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Feladat</a:t>
            </a:r>
          </a:p>
        </p:txBody>
      </p:sp>
      <p:sp>
        <p:nvSpPr>
          <p:cNvPr id="239619" name="Tartalom helye 4">
            <a:extLst>
              <a:ext uri="{FF2B5EF4-FFF2-40B4-BE49-F238E27FC236}">
                <a16:creationId xmlns:a16="http://schemas.microsoft.com/office/drawing/2014/main" id="{9DE44943-0513-44B1-8502-F86B2ABC6E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 sz="2800" dirty="0"/>
              <a:t>Reszponzív navigációs eszköztár (Hamburger menü) beszúrása</a:t>
            </a:r>
          </a:p>
          <a:p>
            <a:pPr lvl="2" eaLnBrk="1" hangingPunct="1"/>
            <a:r>
              <a:rPr lang="hu-HU" altLang="hu-HU" sz="2800" dirty="0"/>
              <a:t>A </a:t>
            </a:r>
            <a:r>
              <a:rPr lang="hu-HU" altLang="hu-HU" sz="28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&lt;h1&gt; </a:t>
            </a:r>
            <a:r>
              <a:rPr lang="hu-HU" altLang="hu-HU" sz="2800" dirty="0"/>
              <a:t>elem után szúrjuk be a reszponzív, navigációs </a:t>
            </a:r>
            <a:r>
              <a:rPr lang="hu-HU" altLang="hu-HU" sz="2800" dirty="0" err="1"/>
              <a:t>eszköztárat</a:t>
            </a:r>
            <a:r>
              <a:rPr lang="hu-HU" altLang="hu-HU" sz="2800" dirty="0"/>
              <a:t> (</a:t>
            </a:r>
            <a:r>
              <a:rPr lang="hu-HU" altLang="hu-HU" sz="28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navbar</a:t>
            </a:r>
            <a:r>
              <a:rPr lang="hu-HU" altLang="hu-HU" sz="2800" dirty="0"/>
              <a:t>)</a:t>
            </a:r>
            <a:br>
              <a:rPr lang="hu-HU" altLang="hu-HU" sz="2800" dirty="0"/>
            </a:br>
            <a:r>
              <a:rPr lang="hu-HU" altLang="hu-HU" sz="2800" dirty="0">
                <a:hlinkClick r:id="rId3"/>
              </a:rPr>
              <a:t>https://getbootstrap.com/docs/5.3/components/navbar/</a:t>
            </a:r>
            <a:r>
              <a:rPr lang="hu-HU" altLang="hu-HU" sz="2800" dirty="0"/>
              <a:t> </a:t>
            </a:r>
          </a:p>
          <a:p>
            <a:pPr lvl="1" eaLnBrk="1" hangingPunct="1"/>
            <a:r>
              <a:rPr lang="hu-HU" altLang="hu-HU" sz="2800" dirty="0" err="1"/>
              <a:t>Carousel</a:t>
            </a:r>
            <a:r>
              <a:rPr lang="hu-HU" altLang="hu-HU" sz="2800" dirty="0"/>
              <a:t> beszúrása</a:t>
            </a:r>
          </a:p>
          <a:p>
            <a:pPr lvl="2" eaLnBrk="1" hangingPunct="1"/>
            <a:r>
              <a:rPr lang="hu-HU" altLang="hu-HU" sz="2800" dirty="0"/>
              <a:t>A kódban jelölt helyre szúrjuk be a </a:t>
            </a:r>
            <a:r>
              <a:rPr lang="hu-HU" altLang="hu-HU" sz="28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carousel</a:t>
            </a:r>
            <a:r>
              <a:rPr lang="hu-HU" altLang="hu-HU" sz="2800" dirty="0"/>
              <a:t> komponenst!</a:t>
            </a:r>
          </a:p>
          <a:p>
            <a:pPr lvl="2" eaLnBrk="1" hangingPunct="1"/>
            <a:r>
              <a:rPr lang="hu-HU" altLang="hu-HU" sz="2800" dirty="0">
                <a:hlinkClick r:id="rId4"/>
              </a:rPr>
              <a:t>https://getbootstrap.com/docs/5.3/components/carousel/</a:t>
            </a:r>
            <a:r>
              <a:rPr lang="hu-HU" altLang="hu-HU" sz="2800" dirty="0"/>
              <a:t> </a:t>
            </a:r>
          </a:p>
          <a:p>
            <a:pPr lvl="1" eaLnBrk="1" hangingPunct="1"/>
            <a:endParaRPr lang="hu-HU" altLang="hu-HU" sz="2800" dirty="0"/>
          </a:p>
        </p:txBody>
      </p:sp>
      <p:sp>
        <p:nvSpPr>
          <p:cNvPr id="239620" name="Dia számának helye 2">
            <a:extLst>
              <a:ext uri="{FF2B5EF4-FFF2-40B4-BE49-F238E27FC236}">
                <a16:creationId xmlns:a16="http://schemas.microsoft.com/office/drawing/2014/main" id="{C2F11473-50FB-4997-82E4-57F558A219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D67E97-E9CD-49A5-B394-918B7F66CB9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F084D9-EA2F-4EE1-9FEF-B95D0EE5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Miről lesz szó?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767395-0C58-4878-9C58-CBF6BD79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Ebben a fejezetben megismerkedhetsz a </a:t>
            </a:r>
            <a:r>
              <a:rPr lang="hu-H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azon beépített osztályaival, amelyekkel a különböző elemeket egyszerűen megformázhatod (szövegek, szegélyek, méretezés, margó és belső margó).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formázáshoz használt osztályok a 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https://getbootstrap.com/docs/5.3/getting-started/introduction/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oldalon található dokumentációból ismerhetőek meg.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tananyagban a legfontosabb, leggyakrabban használt osztályok kerülnek bemutatásra.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fejezet második részében megismerheted a megjelenési módot, illetve igazításokat, lebegtetést valósíthatsz meg.  Végül a táblázatok megjelenésének beállítása kerül bemutatásra.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9028" name="Dia számának helye 3">
            <a:extLst>
              <a:ext uri="{FF2B5EF4-FFF2-40B4-BE49-F238E27FC236}">
                <a16:creationId xmlns:a16="http://schemas.microsoft.com/office/drawing/2014/main" id="{CA4D472B-7335-4B15-BA74-9B9171C177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8FF5F-540F-4808-A7C3-58F875E5BD5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14903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696D2-03B5-41C5-9363-A3701BACD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/>
          <a:lstStyle/>
          <a:p>
            <a:r>
              <a:rPr lang="hu-HU" dirty="0"/>
              <a:t>Vizuális Sorrend (</a:t>
            </a:r>
            <a:r>
              <a:rPr lang="hu-HU" dirty="0" err="1"/>
              <a:t>visual</a:t>
            </a:r>
            <a:r>
              <a:rPr lang="hu-HU" dirty="0"/>
              <a:t> </a:t>
            </a:r>
            <a:r>
              <a:rPr lang="hu-HU" dirty="0" err="1"/>
              <a:t>order</a:t>
            </a:r>
            <a:r>
              <a:rPr lang="hu-HU" dirty="0"/>
              <a:t>) beállítása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BD204C65-4808-980D-BA92-B7F946269C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27331" name="Dia számának helye 3">
            <a:extLst>
              <a:ext uri="{FF2B5EF4-FFF2-40B4-BE49-F238E27FC236}">
                <a16:creationId xmlns:a16="http://schemas.microsoft.com/office/drawing/2014/main" id="{E935F7E7-AD50-47F6-8400-6176986976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08F3D75-8A04-41E4-8244-C8F50A696EC6}" type="slidenum">
              <a:rPr lang="hu-HU" altLang="hu-HU" smtClean="0"/>
              <a:pPr/>
              <a:t>70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49893572"/>
      </p:ext>
    </p:extLst>
  </p:cSld>
  <p:clrMapOvr>
    <a:masterClrMapping/>
  </p:clrMapOvr>
  <p:transition spd="slow" advTm="5124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921BA1-54E6-CCEC-ADF4-161E2C1D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Vizuális sorrend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CB94F97-3E91-5A01-EB64-4F7E6140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egyes oszlopok sorrendjét módosíthatjuk, akár eszközcsoporttól függően is. Erre szolgál az 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hu-HU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</a:t>
            </a:r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osztály.</a:t>
            </a:r>
          </a:p>
          <a:p>
            <a:r>
              <a:rPr lang="hu-HU" dirty="0"/>
              <a:t>Példa</a:t>
            </a:r>
          </a:p>
          <a:p>
            <a:pPr lvl="1"/>
            <a:r>
              <a:rPr lang="hu-HU" sz="28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order-first</a:t>
            </a:r>
            <a:r>
              <a:rPr lang="hu-HU" dirty="0"/>
              <a:t>:  Az oszlop az adott sor legelső elemeként jelenik meg</a:t>
            </a:r>
          </a:p>
          <a:p>
            <a:pPr lvl="1"/>
            <a:r>
              <a:rPr lang="hu-HU" sz="28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</a:t>
            </a:r>
            <a:r>
              <a:rPr lang="hu-HU" sz="28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-last</a:t>
            </a:r>
            <a:r>
              <a:rPr lang="hu-HU" dirty="0"/>
              <a:t>:  Az oszlop az adott sor utolsó elemeként jelenik meg</a:t>
            </a:r>
          </a:p>
          <a:p>
            <a:pPr lvl="1"/>
            <a:r>
              <a:rPr lang="hu-HU" sz="28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</a:t>
            </a:r>
            <a:r>
              <a:rPr lang="hu-HU" sz="28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-x</a:t>
            </a:r>
            <a:r>
              <a:rPr lang="hu-HU" dirty="0"/>
              <a:t>:  Az oszlop megadott sorszámú helyen jelenik meg. (pl. order-2)</a:t>
            </a:r>
          </a:p>
          <a:p>
            <a:pPr marL="228600" lvl="1" indent="0">
              <a:buNone/>
            </a:pPr>
            <a:r>
              <a:rPr lang="hu-HU" dirty="0"/>
              <a:t>Lehetőség van eszközcsoport szinten meghatározni a sorrendet.</a:t>
            </a:r>
          </a:p>
          <a:p>
            <a:pPr marL="228600" lvl="1" indent="0">
              <a:buNone/>
            </a:pPr>
            <a:r>
              <a:rPr lang="hu-HU" dirty="0"/>
              <a:t>Példa</a:t>
            </a:r>
          </a:p>
          <a:p>
            <a:pPr lvl="1"/>
            <a:r>
              <a:rPr lang="hu-HU" sz="28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order-first</a:t>
            </a:r>
            <a:r>
              <a:rPr lang="hu-HU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800" dirty="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</a:t>
            </a:r>
            <a:r>
              <a:rPr lang="hu-HU" sz="28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-md-last</a:t>
            </a:r>
            <a:r>
              <a:rPr lang="hu-HU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hu-HU" dirty="0"/>
              <a:t> alapból elsőként jelenik meg, de közepes kijelzőtől felfele az utolsóként.</a:t>
            </a:r>
            <a:endParaRPr lang="hu-HU" dirty="0">
              <a:solidFill>
                <a:schemeClr val="tx1"/>
              </a:solidFill>
            </a:endParaRPr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982C552-60D0-F3D5-3D31-56C98279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96784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5F4E67E-E999-4539-A368-47A91A97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Feladat</a:t>
            </a:r>
          </a:p>
        </p:txBody>
      </p:sp>
      <p:sp>
        <p:nvSpPr>
          <p:cNvPr id="239619" name="Tartalom helye 4">
            <a:extLst>
              <a:ext uri="{FF2B5EF4-FFF2-40B4-BE49-F238E27FC236}">
                <a16:creationId xmlns:a16="http://schemas.microsoft.com/office/drawing/2014/main" id="{9DE44943-0513-44B1-8502-F86B2ABC6E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 dirty="0"/>
              <a:t>Állítsuk be, hogy a </a:t>
            </a:r>
            <a:r>
              <a:rPr lang="hu-HU" altLang="hu-HU" dirty="0" err="1"/>
              <a:t>Carousel</a:t>
            </a:r>
            <a:r>
              <a:rPr lang="hu-HU" altLang="hu-HU" dirty="0"/>
              <a:t> komponenst tartalmazó oszlop jelenjen meg elsőként a közepes kijelző alatti eszközökön.</a:t>
            </a:r>
          </a:p>
          <a:p>
            <a:pPr lvl="1" eaLnBrk="1" hangingPunct="1"/>
            <a:r>
              <a:rPr lang="hu-HU" altLang="hu-HU" dirty="0"/>
              <a:t>Közepes kijelzőtől viszont a Bevezető szöveget tartalmazó oszlop legyen az első, a </a:t>
            </a:r>
            <a:r>
              <a:rPr lang="hu-HU" altLang="hu-HU" dirty="0" err="1"/>
              <a:t>Carousel</a:t>
            </a:r>
            <a:r>
              <a:rPr lang="hu-HU" altLang="hu-HU" dirty="0"/>
              <a:t> pedig a második.</a:t>
            </a:r>
          </a:p>
        </p:txBody>
      </p:sp>
      <p:sp>
        <p:nvSpPr>
          <p:cNvPr id="239620" name="Dia számának helye 2">
            <a:extLst>
              <a:ext uri="{FF2B5EF4-FFF2-40B4-BE49-F238E27FC236}">
                <a16:creationId xmlns:a16="http://schemas.microsoft.com/office/drawing/2014/main" id="{C2F11473-50FB-4997-82E4-57F558A219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D67E97-E9CD-49A5-B394-918B7F66CB9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04FF4EC-C871-D084-8CE8-24F99C99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28" y="2959733"/>
            <a:ext cx="2560119" cy="361361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2977296-5991-A2E3-3519-A70290140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125" y="2991771"/>
            <a:ext cx="5253538" cy="35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2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696D2-03B5-41C5-9363-A3701BACD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>
            <a:normAutofit fontScale="90000"/>
          </a:bodyPr>
          <a:lstStyle/>
          <a:p>
            <a:r>
              <a:rPr lang="hu-HU" dirty="0"/>
              <a:t>A megjelenés </a:t>
            </a:r>
            <a:r>
              <a:rPr lang="hu-HU" dirty="0" err="1"/>
              <a:t>testreszabása</a:t>
            </a:r>
            <a:r>
              <a:rPr lang="hu-HU" dirty="0"/>
              <a:t> stíluslappal. </a:t>
            </a:r>
            <a:br>
              <a:rPr lang="hu-HU" dirty="0"/>
            </a:br>
            <a:r>
              <a:rPr lang="hu-HU" dirty="0"/>
              <a:t>Alternatív stílusmegadás.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C0B9ADAE-A96E-05DD-1CB4-6050D1164F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Módosítsuk az alap.css állomány tartalmát!</a:t>
            </a:r>
          </a:p>
        </p:txBody>
      </p:sp>
      <p:sp>
        <p:nvSpPr>
          <p:cNvPr id="227331" name="Dia számának helye 3">
            <a:extLst>
              <a:ext uri="{FF2B5EF4-FFF2-40B4-BE49-F238E27FC236}">
                <a16:creationId xmlns:a16="http://schemas.microsoft.com/office/drawing/2014/main" id="{E935F7E7-AD50-47F6-8400-6176986976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08F3D75-8A04-41E4-8244-C8F50A696EC6}" type="slidenum">
              <a:rPr lang="hu-HU" altLang="hu-HU" smtClean="0"/>
              <a:pPr/>
              <a:t>73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48973997"/>
      </p:ext>
    </p:extLst>
  </p:cSld>
  <p:clrMapOvr>
    <a:masterClrMapping/>
  </p:clrMapOvr>
  <p:transition spd="slow" advTm="5124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00EA9D-8B32-5B3F-8F7B-8D158E44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Megjelenés </a:t>
            </a:r>
            <a:r>
              <a:rPr lang="hu-HU" dirty="0" err="1"/>
              <a:t>testreszabása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3ACCF4-5CF6-2658-2B97-606057B8E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11137900" cy="2754312"/>
          </a:xfrm>
        </p:spPr>
        <p:txBody>
          <a:bodyPr/>
          <a:lstStyle/>
          <a:p>
            <a:r>
              <a:rPr lang="hu-HU" sz="3200" dirty="0"/>
              <a:t>A </a:t>
            </a:r>
            <a:r>
              <a:rPr lang="hu-HU" sz="3200" dirty="0">
                <a:solidFill>
                  <a:srgbClr val="C00000"/>
                </a:solidFill>
                <a:latin typeface="Consolas" panose="020B0609020204030204" pitchFamily="49" charset="0"/>
              </a:rPr>
              <a:t>body</a:t>
            </a:r>
            <a:r>
              <a:rPr lang="hu-HU" sz="3200" dirty="0"/>
              <a:t> elem háttérképeként állítsuk be a </a:t>
            </a:r>
            <a:r>
              <a:rPr lang="hu-HU" sz="32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hatter.jpg </a:t>
            </a:r>
            <a:r>
              <a:rPr lang="hu-HU" sz="3200" dirty="0"/>
              <a:t>képet! </a:t>
            </a:r>
            <a:br>
              <a:rPr lang="hu-HU" sz="3200" dirty="0"/>
            </a:br>
            <a:r>
              <a:rPr lang="hu-HU" sz="3200" dirty="0"/>
              <a:t>(</a:t>
            </a:r>
            <a:r>
              <a:rPr lang="en-US" sz="3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hu-HU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3200" dirty="0"/>
              <a:t>A háttérkép töltse ki a rendelkezésre álló helyet! </a:t>
            </a:r>
            <a:br>
              <a:rPr lang="hu-HU" sz="3200" dirty="0"/>
            </a:br>
            <a:r>
              <a:rPr lang="hu-HU" sz="3200" dirty="0"/>
              <a:t>(</a:t>
            </a:r>
            <a:r>
              <a:rPr lang="hu-HU" sz="3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hu-HU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32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hu-HU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hu-HU" sz="3200" dirty="0"/>
              <a:t>)</a:t>
            </a:r>
          </a:p>
          <a:p>
            <a:r>
              <a:rPr lang="hu-HU" sz="3200" dirty="0"/>
              <a:t>Az oldal gördítésekor ne gördüljön, fix pozíción maradjon! </a:t>
            </a:r>
            <a:br>
              <a:rPr lang="hu-HU" sz="3200" dirty="0"/>
            </a:br>
            <a:r>
              <a:rPr lang="hu-HU" sz="3200" dirty="0"/>
              <a:t>(</a:t>
            </a:r>
            <a:r>
              <a:rPr lang="hu-HU" sz="3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background-attachment</a:t>
            </a:r>
            <a:r>
              <a:rPr lang="hu-HU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3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hu-HU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hu-HU" sz="3200" dirty="0"/>
              <a:t>)</a:t>
            </a:r>
          </a:p>
          <a:p>
            <a:endParaRPr lang="hu-HU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F0BEFC-6F18-0369-8170-77CF2756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6911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C7834-53C0-CFF7-8B2B-4CFE14E0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A833BD-BB9F-B361-34BF-364B7B77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Megjelenés </a:t>
            </a:r>
            <a:r>
              <a:rPr lang="hu-HU" dirty="0" err="1"/>
              <a:t>testreszabása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998B12-7492-BABE-D3B5-BB7E5092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11137900" cy="275431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hu-HU" sz="3600" dirty="0"/>
              <a:t>A táblázat adatcellájának (</a:t>
            </a:r>
            <a:r>
              <a:rPr lang="hu-HU" sz="3600" dirty="0" err="1">
                <a:solidFill>
                  <a:srgbClr val="C00000"/>
                </a:solidFill>
                <a:latin typeface="Consolas" panose="020B0609020204030204" pitchFamily="49" charset="0"/>
              </a:rPr>
              <a:t>td</a:t>
            </a:r>
            <a:r>
              <a:rPr lang="hu-HU" sz="3600" dirty="0"/>
              <a:t>) háttérszíne (</a:t>
            </a:r>
            <a:r>
              <a:rPr lang="hu-HU" sz="36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hu-HU" sz="3600" dirty="0"/>
              <a:t>) legyen a következő szín: </a:t>
            </a:r>
            <a:r>
              <a:rPr lang="hu-HU" sz="3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#6d5435</a:t>
            </a:r>
            <a:endParaRPr lang="hu-HU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  <a:spcAft>
                <a:spcPts val="1200"/>
              </a:spcAft>
            </a:pPr>
            <a:r>
              <a:rPr lang="hu-HU" sz="3600" dirty="0"/>
              <a:t>A </a:t>
            </a:r>
            <a:r>
              <a:rPr lang="hu-HU" sz="36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sz="36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hu-HU" sz="3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hu-HU" sz="3600" dirty="0"/>
              <a:t>osztályba tartozó szöveg, illetve </a:t>
            </a:r>
            <a:r>
              <a:rPr lang="hu-HU" sz="3600" dirty="0">
                <a:solidFill>
                  <a:srgbClr val="C00000"/>
                </a:solidFill>
                <a:latin typeface="Consolas" panose="020B0609020204030204" pitchFamily="49" charset="0"/>
              </a:rPr>
              <a:t>h2</a:t>
            </a:r>
            <a:r>
              <a:rPr lang="hu-HU" sz="3600" dirty="0"/>
              <a:t> elemek színe (</a:t>
            </a:r>
            <a:r>
              <a:rPr lang="hu-HU" sz="36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hu-HU" sz="3600" dirty="0"/>
              <a:t>) legyen a következő: </a:t>
            </a:r>
            <a:r>
              <a:rPr lang="hu-HU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hu-HU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94</a:t>
            </a:r>
            <a:r>
              <a:rPr lang="hu-HU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73</a:t>
            </a:r>
            <a:r>
              <a:rPr lang="hu-HU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hu-HU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Aft>
                <a:spcPts val="1200"/>
              </a:spcAft>
              <a:buNone/>
            </a:pPr>
            <a:endParaRPr lang="hu-HU" sz="3600" dirty="0"/>
          </a:p>
          <a:p>
            <a:pPr>
              <a:spcAft>
                <a:spcPts val="1200"/>
              </a:spcAft>
            </a:pPr>
            <a:endParaRPr lang="hu-HU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66F6B9C-9D8A-30CF-5B11-6244C02B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F7A1B1-C986-15F4-0549-528C1C79D155}"/>
              </a:ext>
            </a:extLst>
          </p:cNvPr>
          <p:cNvSpPr txBox="1"/>
          <p:nvPr/>
        </p:nvSpPr>
        <p:spPr>
          <a:xfrm>
            <a:off x="619125" y="4715657"/>
            <a:ext cx="1064895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hu-HU" sz="3600" dirty="0"/>
              <a:t>Vigyázzunk! Lehet hogy a felülírásokhoz használnunk kell az </a:t>
            </a:r>
            <a:r>
              <a:rPr lang="hu-HU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hu-HU" sz="36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important</a:t>
            </a:r>
            <a:r>
              <a:rPr lang="hu-HU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3600" dirty="0"/>
              <a:t>attribútumot is!</a:t>
            </a:r>
          </a:p>
        </p:txBody>
      </p:sp>
    </p:spTree>
    <p:extLst>
      <p:ext uri="{BB962C8B-B14F-4D97-AF65-F5344CB8AC3E}">
        <p14:creationId xmlns:p14="http://schemas.microsoft.com/office/powerpoint/2010/main" val="41630881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85CCD-E03B-C138-A6E1-4E9B07581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6EF0D2-8A0A-5403-43E0-EA3B6512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Megjelenés </a:t>
            </a:r>
            <a:r>
              <a:rPr lang="hu-HU" dirty="0" err="1"/>
              <a:t>testreszabása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A174CE-3FDE-3575-C7D1-BEC9EEF66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11137900" cy="2754312"/>
          </a:xfrm>
        </p:spPr>
        <p:txBody>
          <a:bodyPr/>
          <a:lstStyle/>
          <a:p>
            <a:pPr>
              <a:lnSpc>
                <a:spcPts val="4050"/>
              </a:lnSpc>
              <a:spcAft>
                <a:spcPts val="1200"/>
              </a:spcAft>
            </a:pPr>
            <a:r>
              <a:rPr lang="hu-HU" sz="3600" dirty="0"/>
              <a:t>A </a:t>
            </a:r>
            <a:r>
              <a:rPr lang="hu-HU" sz="36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bg-primary</a:t>
            </a:r>
            <a:r>
              <a:rPr lang="hu-HU" sz="3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hu-HU" sz="3600" dirty="0"/>
              <a:t>osztályba tartozó blokk háttérszíne legyen: </a:t>
            </a:r>
            <a:r>
              <a:rPr lang="hu-HU" sz="3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#2c3034</a:t>
            </a:r>
          </a:p>
          <a:p>
            <a:pPr>
              <a:lnSpc>
                <a:spcPts val="4050"/>
              </a:lnSpc>
              <a:spcAft>
                <a:spcPts val="1200"/>
              </a:spcAft>
            </a:pPr>
            <a:r>
              <a:rPr lang="hu-HU" sz="3600" dirty="0"/>
              <a:t>A </a:t>
            </a:r>
            <a:r>
              <a:rPr lang="hu-HU" sz="36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bg-primary</a:t>
            </a:r>
            <a:r>
              <a:rPr lang="hu-HU" sz="3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hu-HU" sz="3600" dirty="0"/>
              <a:t>osztályba tartozó blokkban található </a:t>
            </a:r>
            <a:r>
              <a:rPr lang="hu-HU" sz="3600" dirty="0">
                <a:solidFill>
                  <a:srgbClr val="C00000"/>
                </a:solidFill>
                <a:latin typeface="Consolas" panose="020B0609020204030204" pitchFamily="49" charset="0"/>
              </a:rPr>
              <a:t>h2</a:t>
            </a:r>
            <a:r>
              <a:rPr lang="hu-HU" sz="3600" dirty="0"/>
              <a:t> címsorok színe legyen fehér!</a:t>
            </a:r>
          </a:p>
          <a:p>
            <a:pPr>
              <a:lnSpc>
                <a:spcPts val="4050"/>
              </a:lnSpc>
              <a:spcAft>
                <a:spcPts val="1200"/>
              </a:spcAft>
            </a:pPr>
            <a:endParaRPr lang="hu-HU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hu-HU" sz="3600" dirty="0"/>
          </a:p>
          <a:p>
            <a:pPr>
              <a:spcAft>
                <a:spcPts val="1200"/>
              </a:spcAft>
            </a:pPr>
            <a:endParaRPr lang="hu-HU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F9B54C9-5F5F-1164-C8B5-14C75BC6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512F6BD-663C-0ED6-063A-50B9B69AF2FF}"/>
              </a:ext>
            </a:extLst>
          </p:cNvPr>
          <p:cNvSpPr txBox="1"/>
          <p:nvPr/>
        </p:nvSpPr>
        <p:spPr>
          <a:xfrm>
            <a:off x="619125" y="4715657"/>
            <a:ext cx="1064895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hu-HU" sz="3600" dirty="0"/>
              <a:t>Vigyázzunk! Lehet hogy a felülírásokhoz használnunk kell az </a:t>
            </a:r>
            <a:r>
              <a:rPr lang="hu-HU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hu-HU" sz="36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important</a:t>
            </a:r>
            <a:r>
              <a:rPr lang="hu-HU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3600" dirty="0"/>
              <a:t>attribútumot is!</a:t>
            </a:r>
          </a:p>
        </p:txBody>
      </p:sp>
    </p:spTree>
    <p:extLst>
      <p:ext uri="{BB962C8B-B14F-4D97-AF65-F5344CB8AC3E}">
        <p14:creationId xmlns:p14="http://schemas.microsoft.com/office/powerpoint/2010/main" val="307518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00EA9D-8B32-5B3F-8F7B-8D158E44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Megjelenés </a:t>
            </a:r>
            <a:r>
              <a:rPr lang="hu-HU" dirty="0" err="1"/>
              <a:t>testreszabása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F0BEFC-6F18-0369-8170-77CF2756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77</a:t>
            </a:fld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D42B9FC-3380-91DB-0773-F7D5D4E0475E}"/>
              </a:ext>
            </a:extLst>
          </p:cNvPr>
          <p:cNvSpPr txBox="1"/>
          <p:nvPr/>
        </p:nvSpPr>
        <p:spPr>
          <a:xfrm>
            <a:off x="527382" y="831925"/>
            <a:ext cx="8568992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-image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/hatter.jpg"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background-attachment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table-dark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#6d5435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.text-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94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73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bg-primary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bg-primary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#2c3034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A44025-32F2-FFD4-FA41-1BC3CEB5EF0F}"/>
              </a:ext>
            </a:extLst>
          </p:cNvPr>
          <p:cNvSpPr txBox="1"/>
          <p:nvPr/>
        </p:nvSpPr>
        <p:spPr>
          <a:xfrm>
            <a:off x="5804694" y="3186415"/>
            <a:ext cx="60960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hu-HU" sz="36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https://justpaste.it/j1uk2</a:t>
            </a:r>
            <a:r>
              <a:rPr lang="hu-HU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93263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D7E3E4-B013-0D4E-4580-D28856EA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Stílusváltásért felelős script beállítása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3ABD8B-93E0-237D-A855-9EE40FA93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11007725" cy="5278437"/>
          </a:xfrm>
        </p:spPr>
        <p:txBody>
          <a:bodyPr/>
          <a:lstStyle/>
          <a:p>
            <a:r>
              <a:rPr lang="hu-HU" sz="2400" dirty="0"/>
              <a:t>A </a:t>
            </a:r>
            <a:r>
              <a:rPr lang="hu-H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hu-HU" sz="2400" dirty="0"/>
              <a:t> mappában található 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styleswitch.js </a:t>
            </a:r>
            <a:r>
              <a:rPr lang="hu-HU" sz="2400" dirty="0"/>
              <a:t>script segítségével átválthatunk egy alternatív stílusra.</a:t>
            </a:r>
          </a:p>
          <a:p>
            <a:r>
              <a:rPr lang="hu-HU" sz="2400" dirty="0"/>
              <a:t>A script a 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hu-HU" sz="2400" dirty="0"/>
              <a:t> elem osztályát változtatja meg arra, amit az alábbi legördülő menüben megadtunk a </a:t>
            </a:r>
            <a:r>
              <a:rPr lang="hu-H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hu-HU" sz="2400" dirty="0"/>
              <a:t> paraméterben.</a:t>
            </a:r>
          </a:p>
          <a:p>
            <a:endParaRPr lang="hu-HU" sz="24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6F3997C-0F73-2097-4E2A-EF32B56D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78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B11565F-1355-3E13-C998-43B0C740614B}"/>
              </a:ext>
            </a:extLst>
          </p:cNvPr>
          <p:cNvSpPr txBox="1"/>
          <p:nvPr/>
        </p:nvSpPr>
        <p:spPr>
          <a:xfrm>
            <a:off x="742950" y="2872210"/>
            <a:ext cx="6096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styleswitch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styleSwitcher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Stílus: 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styleSwitcher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Normál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large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Nagy betűméret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832B6350-C5AF-A411-153C-9A854743ACEB}"/>
              </a:ext>
            </a:extLst>
          </p:cNvPr>
          <p:cNvSpPr/>
          <p:nvPr/>
        </p:nvSpPr>
        <p:spPr>
          <a:xfrm>
            <a:off x="3790950" y="4903535"/>
            <a:ext cx="5286375" cy="1189037"/>
          </a:xfrm>
          <a:prstGeom prst="wedgeRectCallout">
            <a:avLst>
              <a:gd name="adj1" fmla="val -61554"/>
              <a:gd name="adj2" fmla="val -9612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Ezen opció kiválasztásakor a body elemet a script a </a:t>
            </a:r>
            <a:r>
              <a:rPr lang="hu-H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large</a:t>
            </a:r>
            <a:r>
              <a:rPr lang="hu-HU" sz="2000" dirty="0"/>
              <a:t> osztályba sorolja.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&lt;body </a:t>
            </a:r>
            <a:r>
              <a:rPr lang="hu-H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hu-H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large</a:t>
            </a: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269617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EAB8AD-5B4D-D3CC-4D10-8492B4E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Stílusváltásért felelős script beállítása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56C2E6-0BA9-62A8-B522-D4E53F98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840259"/>
            <a:ext cx="11137900" cy="5278437"/>
          </a:xfrm>
        </p:spPr>
        <p:txBody>
          <a:bodyPr/>
          <a:lstStyle/>
          <a:p>
            <a:r>
              <a:rPr lang="hu-HU" dirty="0"/>
              <a:t>A stíluslapban adjuk meg, hogy a nagybetűs változatra mi legyen a jellemző: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79930E-09D8-0AD2-B1A3-CA229615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79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60252B7-7C9E-EC74-0528-DF28A873E13D}"/>
              </a:ext>
            </a:extLst>
          </p:cNvPr>
          <p:cNvSpPr txBox="1"/>
          <p:nvPr/>
        </p:nvSpPr>
        <p:spPr>
          <a:xfrm>
            <a:off x="527050" y="1621096"/>
            <a:ext cx="6096000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stílusváltás */</a:t>
            </a:r>
            <a:endParaRPr lang="hu-H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#styleswitch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: 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-lg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95%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endParaRPr lang="hu-H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.col-lg-6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.col-md-6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.col-md-4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.col-md-8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.col-lg-4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endParaRPr lang="hu-H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CB44DD73-14CF-9BA8-170F-746C640023D3}"/>
              </a:ext>
            </a:extLst>
          </p:cNvPr>
          <p:cNvSpPr/>
          <p:nvPr/>
        </p:nvSpPr>
        <p:spPr>
          <a:xfrm>
            <a:off x="4314825" y="2682081"/>
            <a:ext cx="4000500" cy="746919"/>
          </a:xfrm>
          <a:prstGeom prst="wedgeRectCallout">
            <a:avLst>
              <a:gd name="adj1" fmla="val -84897"/>
              <a:gd name="adj2" fmla="val -79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A betűméret kétszeres lesz.</a:t>
            </a:r>
            <a:endParaRPr lang="hu-H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Beszédbuborék: négyszög 7">
            <a:extLst>
              <a:ext uri="{FF2B5EF4-FFF2-40B4-BE49-F238E27FC236}">
                <a16:creationId xmlns:a16="http://schemas.microsoft.com/office/drawing/2014/main" id="{AA92A5AE-3C54-C0E4-E9B6-644CFF4C890C}"/>
              </a:ext>
            </a:extLst>
          </p:cNvPr>
          <p:cNvSpPr/>
          <p:nvPr/>
        </p:nvSpPr>
        <p:spPr>
          <a:xfrm>
            <a:off x="4314825" y="1747441"/>
            <a:ext cx="4000500" cy="808296"/>
          </a:xfrm>
          <a:prstGeom prst="wedgeRectCallout">
            <a:avLst>
              <a:gd name="adj1" fmla="val -84897"/>
              <a:gd name="adj2" fmla="val -79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A stílusváltó legördülő menüt jobbra igazítjuk, és beállítjuk a margót.</a:t>
            </a:r>
            <a:endParaRPr lang="hu-H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5D3CF0CC-A8CD-ECC8-FC25-7765DD0FFF06}"/>
              </a:ext>
            </a:extLst>
          </p:cNvPr>
          <p:cNvSpPr/>
          <p:nvPr/>
        </p:nvSpPr>
        <p:spPr>
          <a:xfrm>
            <a:off x="4905375" y="3615364"/>
            <a:ext cx="6751638" cy="746919"/>
          </a:xfrm>
          <a:prstGeom prst="wedgeRectCallout">
            <a:avLst>
              <a:gd name="adj1" fmla="val -84897"/>
              <a:gd name="adj2" fmla="val -79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Megváltoztatjuk a konténer elem maximális szélességét, hogy jobb legyen a helykihasználás.</a:t>
            </a:r>
            <a:endParaRPr lang="hu-H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8AFD3227-D222-7B2A-4AED-42E051827262}"/>
              </a:ext>
            </a:extLst>
          </p:cNvPr>
          <p:cNvSpPr/>
          <p:nvPr/>
        </p:nvSpPr>
        <p:spPr>
          <a:xfrm>
            <a:off x="4905375" y="4660064"/>
            <a:ext cx="6751638" cy="1020959"/>
          </a:xfrm>
          <a:prstGeom prst="wedgeRectCallout">
            <a:avLst>
              <a:gd name="adj1" fmla="val -80383"/>
              <a:gd name="adj2" fmla="val 14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Felülírjuk az egyes eszközcsoportok megjelenését úgy, hogy egy oszlopos megjelenést kapjunk, ami előnyösebb lesz a gyengénlátó felhasználóknak.</a:t>
            </a:r>
            <a:endParaRPr lang="hu-H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F61F9D2D-ACAE-19EE-815E-25A8121EB40C}"/>
              </a:ext>
            </a:extLst>
          </p:cNvPr>
          <p:cNvSpPr txBox="1"/>
          <p:nvPr/>
        </p:nvSpPr>
        <p:spPr>
          <a:xfrm>
            <a:off x="4902200" y="5853873"/>
            <a:ext cx="666115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32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https://justpaste.it/dpq0j</a:t>
            </a:r>
            <a:r>
              <a:rPr lang="hu-HU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8479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B6435D-A97F-4643-8F6D-1E063B7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/>
          <a:lstStyle/>
          <a:p>
            <a:r>
              <a:rPr lang="hu-HU" dirty="0"/>
              <a:t>Folyékony médiaelemek beillesztése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C2E3537-1604-3D19-6A0A-63973C98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4323" name="Dia számának helye 3">
            <a:extLst>
              <a:ext uri="{FF2B5EF4-FFF2-40B4-BE49-F238E27FC236}">
                <a16:creationId xmlns:a16="http://schemas.microsoft.com/office/drawing/2014/main" id="{E1E4E5A1-9475-4CFF-9171-51130FC10D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A09133D-F7C1-47D6-B8A8-C7AF12C90348}" type="slidenum">
              <a:rPr lang="hu-HU" altLang="hu-HU" smtClean="0"/>
              <a:pPr/>
              <a:t>8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43673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696D2-03B5-41C5-9363-A3701BACD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>
            <a:normAutofit/>
          </a:bodyPr>
          <a:lstStyle/>
          <a:p>
            <a:r>
              <a:rPr lang="hu-HU" dirty="0"/>
              <a:t>A nyomtatási nézet </a:t>
            </a:r>
            <a:r>
              <a:rPr lang="hu-HU" dirty="0" err="1"/>
              <a:t>testreszabása</a:t>
            </a:r>
            <a:endParaRPr lang="hu-HU" dirty="0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7D999341-6704-B054-A58C-7C5ED4861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Mit rejt a nyomtatas.css állomány?</a:t>
            </a:r>
          </a:p>
        </p:txBody>
      </p:sp>
      <p:sp>
        <p:nvSpPr>
          <p:cNvPr id="227331" name="Dia számának helye 3">
            <a:extLst>
              <a:ext uri="{FF2B5EF4-FFF2-40B4-BE49-F238E27FC236}">
                <a16:creationId xmlns:a16="http://schemas.microsoft.com/office/drawing/2014/main" id="{E935F7E7-AD50-47F6-8400-6176986976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08F3D75-8A04-41E4-8244-C8F50A696EC6}" type="slidenum">
              <a:rPr lang="hu-HU" altLang="hu-HU" smtClean="0"/>
              <a:pPr/>
              <a:t>80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76737620"/>
      </p:ext>
    </p:extLst>
  </p:cSld>
  <p:clrMapOvr>
    <a:masterClrMapping/>
  </p:clrMapOvr>
  <p:transition spd="slow" advTm="5124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CDF79C-9903-6E23-017D-3DA6C37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Nyomtatási nézet kialakítása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96DBE0-62CE-2E55-8A28-C1DE92C2E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200" dirty="0"/>
              <a:t>A </a:t>
            </a:r>
            <a:r>
              <a:rPr lang="hu-HU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hu-HU" sz="3200" dirty="0"/>
              <a:t> mappában elhelyeztünk egy </a:t>
            </a:r>
            <a:r>
              <a:rPr lang="hu-H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nyomtatas</a:t>
            </a:r>
            <a:r>
              <a:rPr lang="hu-HU" sz="3200" dirty="0"/>
              <a:t>.</a:t>
            </a:r>
            <a:r>
              <a:rPr lang="hu-H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hu-HU" sz="3200" dirty="0"/>
              <a:t> állományt. </a:t>
            </a:r>
          </a:p>
          <a:p>
            <a:r>
              <a:rPr lang="hu-HU" sz="3200" dirty="0"/>
              <a:t>Az </a:t>
            </a:r>
            <a:r>
              <a:rPr lang="hu-H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alap.css </a:t>
            </a:r>
            <a:r>
              <a:rPr lang="hu-HU" sz="3200" dirty="0"/>
              <a:t>állomány elején importáljuk ezt az állományt úgy, hogy az a nyomtatás (</a:t>
            </a:r>
            <a:r>
              <a:rPr lang="hu-HU" sz="3200" dirty="0">
                <a:solidFill>
                  <a:srgbClr val="FF0000"/>
                </a:solidFill>
                <a:latin typeface="Consolas" panose="020B0609020204030204" pitchFamily="49" charset="0"/>
              </a:rPr>
              <a:t>print</a:t>
            </a:r>
            <a:r>
              <a:rPr lang="hu-HU" sz="3200" dirty="0"/>
              <a:t>) médiára vonatkozzon!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B4A7D16-A6B6-635E-A6B0-A12F8770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81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9F10BC8-7833-9575-14DE-0ED3A65BBFD9}"/>
              </a:ext>
            </a:extLst>
          </p:cNvPr>
          <p:cNvSpPr txBox="1"/>
          <p:nvPr/>
        </p:nvSpPr>
        <p:spPr>
          <a:xfrm>
            <a:off x="685799" y="3171735"/>
            <a:ext cx="8886825" cy="6916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hu-HU" sz="32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n-NO" sz="3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nn-NO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nn-NO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"nyomtatas.css"</a:t>
            </a:r>
            <a:r>
              <a:rPr lang="nn-NO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nn-NO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nn-NO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nn-NO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155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4B7D8B-FBD9-D309-F0E0-9BC697D3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Nyomtatási nézet kialakítása (magyarázat)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59DEE5-6A33-C3CB-1A51-2A06E3FA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393" y="1197766"/>
            <a:ext cx="5102225" cy="1268412"/>
          </a:xfrm>
        </p:spPr>
        <p:txBody>
          <a:bodyPr/>
          <a:lstStyle/>
          <a:p>
            <a:r>
              <a:rPr lang="hu-HU" dirty="0"/>
              <a:t>Állítsuk be a fekete szövegszínt a tartalomra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216B5-0580-6B61-AE9B-C3FA0414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82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16D42B0-852D-2F1C-D4FD-AF03902FE97E}"/>
              </a:ext>
            </a:extLst>
          </p:cNvPr>
          <p:cNvSpPr txBox="1"/>
          <p:nvPr/>
        </p:nvSpPr>
        <p:spPr>
          <a:xfrm>
            <a:off x="504825" y="1266736"/>
            <a:ext cx="56769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E482E50-B1E2-DEA8-FC10-764FA37E5EF0}"/>
              </a:ext>
            </a:extLst>
          </p:cNvPr>
          <p:cNvSpPr txBox="1"/>
          <p:nvPr/>
        </p:nvSpPr>
        <p:spPr>
          <a:xfrm>
            <a:off x="504825" y="2823686"/>
            <a:ext cx="5676900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65B7EE56-BAA2-E148-FD6C-8C600C4DD0D1}"/>
              </a:ext>
            </a:extLst>
          </p:cNvPr>
          <p:cNvSpPr txBox="1">
            <a:spLocks/>
          </p:cNvSpPr>
          <p:nvPr/>
        </p:nvSpPr>
        <p:spPr bwMode="auto">
          <a:xfrm>
            <a:off x="6562393" y="2823685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dirty="0"/>
              <a:t>Állítsuk be a tartalmazó elem méretét, hogy a tartalom jobban kitöltse az oldalt.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B859A35-0189-4101-A6DA-65932ED90911}"/>
              </a:ext>
            </a:extLst>
          </p:cNvPr>
          <p:cNvSpPr txBox="1"/>
          <p:nvPr/>
        </p:nvSpPr>
        <p:spPr>
          <a:xfrm>
            <a:off x="504825" y="4810036"/>
            <a:ext cx="56769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DF37AA59-D0B0-04A5-BD7E-E36F9D8AB650}"/>
              </a:ext>
            </a:extLst>
          </p:cNvPr>
          <p:cNvSpPr txBox="1">
            <a:spLocks/>
          </p:cNvSpPr>
          <p:nvPr/>
        </p:nvSpPr>
        <p:spPr bwMode="auto">
          <a:xfrm>
            <a:off x="6562393" y="4741953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dirty="0"/>
              <a:t>Ne jelenítsük meg a kinyitható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details</a:t>
            </a:r>
            <a:r>
              <a:rPr lang="hu-HU" dirty="0"/>
              <a:t> elemet és a navigációs célú blokkokat sem.</a:t>
            </a:r>
          </a:p>
        </p:txBody>
      </p:sp>
    </p:spTree>
    <p:extLst>
      <p:ext uri="{BB962C8B-B14F-4D97-AF65-F5344CB8AC3E}">
        <p14:creationId xmlns:p14="http://schemas.microsoft.com/office/powerpoint/2010/main" val="28912583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4B7D8B-FBD9-D309-F0E0-9BC697D3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Nyomtatási nézet kialakítása (magyarázat)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59DEE5-6A33-C3CB-1A51-2A06E3FA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393" y="1197766"/>
            <a:ext cx="5102225" cy="1268412"/>
          </a:xfrm>
        </p:spPr>
        <p:txBody>
          <a:bodyPr/>
          <a:lstStyle/>
          <a:p>
            <a:r>
              <a:rPr lang="hu-HU" dirty="0"/>
              <a:t>Jelenítsük meg, hogy a linkek milyen oldalakra mutatnak, hogy nyomtatásban is azonosíthatóak legyenek.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216B5-0580-6B61-AE9B-C3FA0414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83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16D42B0-852D-2F1C-D4FD-AF03902FE97E}"/>
              </a:ext>
            </a:extLst>
          </p:cNvPr>
          <p:cNvSpPr txBox="1"/>
          <p:nvPr/>
        </p:nvSpPr>
        <p:spPr>
          <a:xfrm>
            <a:off x="527381" y="1266736"/>
            <a:ext cx="580674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a::after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("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")"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E482E50-B1E2-DEA8-FC10-764FA37E5EF0}"/>
              </a:ext>
            </a:extLst>
          </p:cNvPr>
          <p:cNvSpPr txBox="1"/>
          <p:nvPr/>
        </p:nvSpPr>
        <p:spPr>
          <a:xfrm>
            <a:off x="527381" y="3190607"/>
            <a:ext cx="5806744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.ratio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65B7EE56-BAA2-E148-FD6C-8C600C4DD0D1}"/>
              </a:ext>
            </a:extLst>
          </p:cNvPr>
          <p:cNvSpPr txBox="1">
            <a:spLocks/>
          </p:cNvSpPr>
          <p:nvPr/>
        </p:nvSpPr>
        <p:spPr bwMode="auto">
          <a:xfrm>
            <a:off x="6562393" y="3116034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dirty="0"/>
              <a:t>Ne jelenítsük meg azon elemeket, ahol az oldalarányt beállítottuk (videók, prezentáció)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B859A35-0189-4101-A6DA-65932ED90911}"/>
              </a:ext>
            </a:extLst>
          </p:cNvPr>
          <p:cNvSpPr txBox="1"/>
          <p:nvPr/>
        </p:nvSpPr>
        <p:spPr>
          <a:xfrm>
            <a:off x="527381" y="4991099"/>
            <a:ext cx="580674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div.row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DF37AA59-D0B0-04A5-BD7E-E36F9D8AB650}"/>
              </a:ext>
            </a:extLst>
          </p:cNvPr>
          <p:cNvSpPr txBox="1">
            <a:spLocks/>
          </p:cNvSpPr>
          <p:nvPr/>
        </p:nvSpPr>
        <p:spPr bwMode="auto">
          <a:xfrm>
            <a:off x="6554788" y="4923016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dirty="0"/>
              <a:t>A sorok közötti távolságot állítsuk kisebbre.</a:t>
            </a:r>
          </a:p>
        </p:txBody>
      </p:sp>
    </p:spTree>
    <p:extLst>
      <p:ext uri="{BB962C8B-B14F-4D97-AF65-F5344CB8AC3E}">
        <p14:creationId xmlns:p14="http://schemas.microsoft.com/office/powerpoint/2010/main" val="34954859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4B7D8B-FBD9-D309-F0E0-9BC697D3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Nyomtatási nézet kialakítása (magyarázat)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59DEE5-6A33-C3CB-1A51-2A06E3FA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393" y="1197766"/>
            <a:ext cx="5102225" cy="1268412"/>
          </a:xfrm>
        </p:spPr>
        <p:txBody>
          <a:bodyPr/>
          <a:lstStyle/>
          <a:p>
            <a:r>
              <a:rPr lang="hu-HU" dirty="0"/>
              <a:t>Ne akarjunk fekete alapon fehérrel nyomtatni táblázatot, illetve a kódot. Ne pazaroljuk a festéket!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216B5-0580-6B61-AE9B-C3FA0414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84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16D42B0-852D-2F1C-D4FD-AF03902FE97E}"/>
              </a:ext>
            </a:extLst>
          </p:cNvPr>
          <p:cNvSpPr txBox="1"/>
          <p:nvPr/>
        </p:nvSpPr>
        <p:spPr>
          <a:xfrm>
            <a:off x="527381" y="1266736"/>
            <a:ext cx="580674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E482E50-B1E2-DEA8-FC10-764FA37E5EF0}"/>
              </a:ext>
            </a:extLst>
          </p:cNvPr>
          <p:cNvSpPr txBox="1"/>
          <p:nvPr/>
        </p:nvSpPr>
        <p:spPr>
          <a:xfrm>
            <a:off x="527381" y="3190607"/>
            <a:ext cx="580674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65B7EE56-BAA2-E148-FD6C-8C600C4DD0D1}"/>
              </a:ext>
            </a:extLst>
          </p:cNvPr>
          <p:cNvSpPr txBox="1">
            <a:spLocks/>
          </p:cNvSpPr>
          <p:nvPr/>
        </p:nvSpPr>
        <p:spPr bwMode="auto">
          <a:xfrm>
            <a:off x="6562393" y="3116034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dirty="0"/>
              <a:t>Ne jelenítsünk meg felesleges szegélyeket.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B859A35-0189-4101-A6DA-65932ED90911}"/>
              </a:ext>
            </a:extLst>
          </p:cNvPr>
          <p:cNvSpPr txBox="1"/>
          <p:nvPr/>
        </p:nvSpPr>
        <p:spPr>
          <a:xfrm>
            <a:off x="527381" y="4991099"/>
            <a:ext cx="580674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div.carousel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DF37AA59-D0B0-04A5-BD7E-E36F9D8AB650}"/>
              </a:ext>
            </a:extLst>
          </p:cNvPr>
          <p:cNvSpPr txBox="1">
            <a:spLocks/>
          </p:cNvSpPr>
          <p:nvPr/>
        </p:nvSpPr>
        <p:spPr bwMode="auto">
          <a:xfrm>
            <a:off x="6554788" y="4923016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dirty="0"/>
              <a:t>Ne jelenítsük meg a </a:t>
            </a:r>
            <a:r>
              <a:rPr lang="hu-HU" dirty="0" err="1"/>
              <a:t>carousel</a:t>
            </a:r>
            <a:r>
              <a:rPr lang="hu-HU" dirty="0"/>
              <a:t> komponenst.</a:t>
            </a:r>
          </a:p>
        </p:txBody>
      </p:sp>
    </p:spTree>
    <p:extLst>
      <p:ext uri="{BB962C8B-B14F-4D97-AF65-F5344CB8AC3E}">
        <p14:creationId xmlns:p14="http://schemas.microsoft.com/office/powerpoint/2010/main" val="1912661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4B7D8B-FBD9-D309-F0E0-9BC697D3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Nyomtatási nézet kialakítása (magyarázat)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59DEE5-6A33-C3CB-1A51-2A06E3FA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393" y="1197766"/>
            <a:ext cx="5102225" cy="1268412"/>
          </a:xfrm>
        </p:spPr>
        <p:txBody>
          <a:bodyPr/>
          <a:lstStyle/>
          <a:p>
            <a:r>
              <a:rPr lang="hu-HU" dirty="0"/>
              <a:t>Állítsuk kisebbre a képek méretét, spórolhatunk a papírral és a tintával.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216B5-0580-6B61-AE9B-C3FA0414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16D42B0-852D-2F1C-D4FD-AF03902FE97E}"/>
              </a:ext>
            </a:extLst>
          </p:cNvPr>
          <p:cNvSpPr txBox="1"/>
          <p:nvPr/>
        </p:nvSpPr>
        <p:spPr>
          <a:xfrm>
            <a:off x="527381" y="1266736"/>
            <a:ext cx="580674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E482E50-B1E2-DEA8-FC10-764FA37E5EF0}"/>
              </a:ext>
            </a:extLst>
          </p:cNvPr>
          <p:cNvSpPr txBox="1"/>
          <p:nvPr/>
        </p:nvSpPr>
        <p:spPr>
          <a:xfrm>
            <a:off x="527381" y="3190607"/>
            <a:ext cx="580674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65B7EE56-BAA2-E148-FD6C-8C600C4DD0D1}"/>
              </a:ext>
            </a:extLst>
          </p:cNvPr>
          <p:cNvSpPr txBox="1">
            <a:spLocks/>
          </p:cNvSpPr>
          <p:nvPr/>
        </p:nvSpPr>
        <p:spPr bwMode="auto">
          <a:xfrm>
            <a:off x="6562393" y="3116034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dirty="0"/>
              <a:t>Módosítsuk a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hu-HU" dirty="0"/>
              <a:t> elem betűméretét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B859A35-0189-4101-A6DA-65932ED90911}"/>
              </a:ext>
            </a:extLst>
          </p:cNvPr>
          <p:cNvSpPr txBox="1"/>
          <p:nvPr/>
        </p:nvSpPr>
        <p:spPr>
          <a:xfrm>
            <a:off x="527381" y="4560823"/>
            <a:ext cx="5806744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nyomtatas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dashed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DF37AA59-D0B0-04A5-BD7E-E36F9D8AB650}"/>
              </a:ext>
            </a:extLst>
          </p:cNvPr>
          <p:cNvSpPr txBox="1">
            <a:spLocks/>
          </p:cNvSpPr>
          <p:nvPr/>
        </p:nvSpPr>
        <p:spPr bwMode="auto">
          <a:xfrm>
            <a:off x="6554788" y="4511292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dirty="0"/>
              <a:t>Csináljunk olyan osztályt, amellyel majd a nyomtatásban jelenítünk meg olyan szöveget, amely alapból nem látszik.</a:t>
            </a:r>
          </a:p>
        </p:txBody>
      </p:sp>
    </p:spTree>
    <p:extLst>
      <p:ext uri="{BB962C8B-B14F-4D97-AF65-F5344CB8AC3E}">
        <p14:creationId xmlns:p14="http://schemas.microsoft.com/office/powerpoint/2010/main" val="2326799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4B7D8B-FBD9-D309-F0E0-9BC697D3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3" y="188640"/>
            <a:ext cx="11137235" cy="651619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 dirty="0" err="1"/>
              <a:t>FelADAT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59DEE5-6A33-C3CB-1A51-2A06E3FA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900" y="4370298"/>
            <a:ext cx="5235575" cy="1944687"/>
          </a:xfrm>
        </p:spPr>
        <p:txBody>
          <a:bodyPr/>
          <a:lstStyle/>
          <a:p>
            <a:r>
              <a:rPr lang="hu-HU" dirty="0"/>
              <a:t>Ezt a szabályt az 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alap.css </a:t>
            </a:r>
            <a:r>
              <a:rPr lang="hu-HU" dirty="0"/>
              <a:t>állományban helyezzük el! </a:t>
            </a:r>
          </a:p>
          <a:p>
            <a:r>
              <a:rPr lang="hu-HU" dirty="0"/>
              <a:t>Ennek hatására a </a:t>
            </a:r>
            <a:r>
              <a:rPr lang="hu-HU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nyomtatas</a:t>
            </a:r>
            <a:r>
              <a:rPr lang="hu-HU" dirty="0"/>
              <a:t> osztályba sorolt elemek nem jelennek meg a képernyőn.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216B5-0580-6B61-AE9B-C3FA0414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013" y="6453188"/>
            <a:ext cx="487362" cy="365125"/>
          </a:xfrm>
        </p:spPr>
        <p:txBody>
          <a:bodyPr/>
          <a:lstStyle/>
          <a:p>
            <a:fld id="{770C380C-C845-4963-A3FD-AC6F788C337B}" type="slidenum">
              <a:rPr lang="hu-HU" smtClean="0"/>
              <a:pPr/>
              <a:t>86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16D42B0-852D-2F1C-D4FD-AF03902FE97E}"/>
              </a:ext>
            </a:extLst>
          </p:cNvPr>
          <p:cNvSpPr txBox="1"/>
          <p:nvPr/>
        </p:nvSpPr>
        <p:spPr>
          <a:xfrm>
            <a:off x="527050" y="4541748"/>
            <a:ext cx="580707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nyomtatas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A729A191-4346-C2BF-9AFB-FFFD2071EF9C}"/>
              </a:ext>
            </a:extLst>
          </p:cNvPr>
          <p:cNvSpPr txBox="1">
            <a:spLocks/>
          </p:cNvSpPr>
          <p:nvPr/>
        </p:nvSpPr>
        <p:spPr bwMode="auto">
          <a:xfrm>
            <a:off x="527051" y="924718"/>
            <a:ext cx="10112374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dirty="0"/>
              <a:t>Helyezzük el az alábbi szövegeket az oldal megfelelő helyein: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EE1820F7-C998-1578-249A-78BD41F957EF}"/>
              </a:ext>
            </a:extLst>
          </p:cNvPr>
          <p:cNvSpPr txBox="1"/>
          <p:nvPr/>
        </p:nvSpPr>
        <p:spPr>
          <a:xfrm>
            <a:off x="527050" y="1782652"/>
            <a:ext cx="590232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nyomtatas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 nyomtatási nézetből a videót eltávolítottuk.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nyomtatas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 nyomtatási nézetből a prezentációt eltávolítottuk. A prezentáció elérhetősége: http://www.slideshare.net/slideshow/embed_code/key/19oozb2TPXXn14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D678A8BC-33A9-A94E-EC78-997BC4CD9903}"/>
              </a:ext>
            </a:extLst>
          </p:cNvPr>
          <p:cNvSpPr txBox="1"/>
          <p:nvPr/>
        </p:nvSpPr>
        <p:spPr>
          <a:xfrm>
            <a:off x="6565900" y="1735931"/>
            <a:ext cx="538797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hu-HU" sz="32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https://justpaste.it/</a:t>
            </a:r>
            <a:br>
              <a:rPr lang="hu-HU" sz="32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</a:br>
            <a:r>
              <a:rPr lang="hu-HU" sz="32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ci2fl</a:t>
            </a:r>
            <a:r>
              <a:rPr lang="hu-HU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226968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089BD0-DD7E-4769-BF10-46270C6B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96BF755-1664-499F-9A23-D760872F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141" y="2426640"/>
            <a:ext cx="9221909" cy="1239894"/>
          </a:xfrm>
        </p:spPr>
        <p:txBody>
          <a:bodyPr rtlCol="0"/>
          <a:lstStyle/>
          <a:p>
            <a:endParaRPr lang="hu-HU" dirty="0"/>
          </a:p>
        </p:txBody>
      </p:sp>
      <p:sp>
        <p:nvSpPr>
          <p:cNvPr id="241668" name="Dia számának helye 3">
            <a:extLst>
              <a:ext uri="{FF2B5EF4-FFF2-40B4-BE49-F238E27FC236}">
                <a16:creationId xmlns:a16="http://schemas.microsoft.com/office/drawing/2014/main" id="{4039817B-4C61-4CB4-B53E-6FF5D2AFB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D79031B-DF09-4217-A2A1-21785728136E}" type="slidenum">
              <a:rPr lang="hu-HU" altLang="hu-HU" smtClean="0"/>
              <a:pPr/>
              <a:t>87</a:t>
            </a:fld>
            <a:endParaRPr lang="hu-HU" altLang="hu-HU"/>
          </a:p>
        </p:txBody>
      </p:sp>
    </p:spTree>
  </p:cSld>
  <p:clrMapOvr>
    <a:masterClrMapping/>
  </p:clrMapOvr>
  <p:transition spd="slow" advTm="5426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A77A54-FADB-48F1-BD10-2680DF13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Folyékony képek </a:t>
            </a:r>
            <a:r>
              <a:rPr lang="hu-HU" i="1" dirty="0"/>
              <a:t>(fluid </a:t>
            </a:r>
            <a:r>
              <a:rPr lang="hu-HU" i="1" dirty="0" err="1"/>
              <a:t>images</a:t>
            </a:r>
            <a:r>
              <a:rPr lang="hu-HU" i="1" dirty="0"/>
              <a:t>)</a:t>
            </a:r>
          </a:p>
        </p:txBody>
      </p:sp>
      <p:sp>
        <p:nvSpPr>
          <p:cNvPr id="186371" name="Tartalom helye 2">
            <a:extLst>
              <a:ext uri="{FF2B5EF4-FFF2-40B4-BE49-F238E27FC236}">
                <a16:creationId xmlns:a16="http://schemas.microsoft.com/office/drawing/2014/main" id="{7A1E5742-A2BC-4DAF-9CBE-B76CC55700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8" y="1654175"/>
            <a:ext cx="11136312" cy="13001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 sz="2800" dirty="0"/>
              <a:t>Folyékonyan átméretezett kép beillesztéséhez az </a:t>
            </a:r>
            <a:r>
              <a:rPr lang="hu-HU" altLang="hu-HU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800" dirty="0">
                <a:solidFill>
                  <a:srgbClr val="0000FF"/>
                </a:solidFill>
                <a:latin typeface="Consolas" panose="020B0609020204030204" pitchFamily="49" charset="0"/>
              </a:rPr>
              <a:t>-fluid</a:t>
            </a:r>
            <a:r>
              <a:rPr lang="hu-HU" altLang="hu-HU" sz="2800" dirty="0"/>
              <a:t> osztályba kell sorolni az </a:t>
            </a:r>
            <a:r>
              <a:rPr lang="hu-HU" altLang="hu-HU" sz="2800" dirty="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2800" dirty="0" err="1">
                <a:solidFill>
                  <a:srgbClr val="C00000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800" dirty="0">
                <a:solidFill>
                  <a:srgbClr val="C00000"/>
                </a:solidFill>
                <a:latin typeface="Consolas" panose="020B0609020204030204" pitchFamily="49" charset="0"/>
              </a:rPr>
              <a:t>&gt; </a:t>
            </a:r>
            <a:r>
              <a:rPr lang="hu-HU" altLang="hu-HU" sz="2800" dirty="0"/>
              <a:t>címkét.</a:t>
            </a:r>
          </a:p>
        </p:txBody>
      </p:sp>
      <p:sp>
        <p:nvSpPr>
          <p:cNvPr id="186372" name="Dia számának helye 3">
            <a:extLst>
              <a:ext uri="{FF2B5EF4-FFF2-40B4-BE49-F238E27FC236}">
                <a16:creationId xmlns:a16="http://schemas.microsoft.com/office/drawing/2014/main" id="{82BAB59A-DF77-43C3-B8FB-312C84638B70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E67A7F8-9B9F-4ABF-BC11-D3D6449940E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7AA7BF2-AA89-406F-AF96-055C24E666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065213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2800" dirty="0"/>
              <a:t>Az </a:t>
            </a:r>
            <a:r>
              <a:rPr sz="2800" dirty="0" err="1">
                <a:solidFill>
                  <a:srgbClr val="0000FF"/>
                </a:solidFill>
              </a:rPr>
              <a:t>img</a:t>
            </a:r>
            <a:r>
              <a:rPr sz="2800" dirty="0">
                <a:solidFill>
                  <a:srgbClr val="0000FF"/>
                </a:solidFill>
              </a:rPr>
              <a:t>-fluid</a:t>
            </a:r>
            <a:r>
              <a:rPr sz="2800" dirty="0"/>
              <a:t> osztály használata</a:t>
            </a:r>
          </a:p>
        </p:txBody>
      </p:sp>
      <p:pic>
        <p:nvPicPr>
          <p:cNvPr id="186374" name="Kép 8">
            <a:extLst>
              <a:ext uri="{FF2B5EF4-FFF2-40B4-BE49-F238E27FC236}">
                <a16:creationId xmlns:a16="http://schemas.microsoft.com/office/drawing/2014/main" id="{36DF15FD-2962-4E6D-A74D-669F1647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5335588"/>
            <a:ext cx="2127250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5" name="Kép 10">
            <a:extLst>
              <a:ext uri="{FF2B5EF4-FFF2-40B4-BE49-F238E27FC236}">
                <a16:creationId xmlns:a16="http://schemas.microsoft.com/office/drawing/2014/main" id="{EF006EA4-4870-43DD-A91A-C5FD22A62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5316538"/>
            <a:ext cx="41846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F91FB577-A67F-4EC5-9442-F1D268196BBE}"/>
              </a:ext>
            </a:extLst>
          </p:cNvPr>
          <p:cNvSpPr txBox="1"/>
          <p:nvPr/>
        </p:nvSpPr>
        <p:spPr>
          <a:xfrm>
            <a:off x="527748" y="3100399"/>
            <a:ext cx="9689374" cy="20928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  &lt;div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"col-12 col-lg-12"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</a:t>
            </a:r>
            <a:r>
              <a:rPr lang="hu-HU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img</a:t>
            </a:r>
            <a:r>
              <a:rPr lang="hu-HU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-fluid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"https://lorempixel.com/1000/200/</a:t>
            </a:r>
            <a:r>
              <a:rPr lang="hu-HU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nature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  &lt;div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"col-12 col-lg-6"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</a:t>
            </a:r>
            <a:r>
              <a:rPr lang="hu-HU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img</a:t>
            </a:r>
            <a:r>
              <a:rPr lang="hu-HU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-fluid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"https://lorempixel.com/1000/200/</a:t>
            </a:r>
            <a:r>
              <a:rPr lang="hu-HU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nature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"col-12 col-lg-6"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</a:t>
            </a:r>
            <a:r>
              <a:rPr lang="hu-HU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img</a:t>
            </a:r>
            <a:r>
              <a:rPr lang="hu-HU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-fluid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"https://lorempixel.com/1000/200/</a:t>
            </a:r>
            <a:r>
              <a:rPr lang="hu-HU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nature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6377" name="Szövegdoboz 9">
            <a:extLst>
              <a:ext uri="{FF2B5EF4-FFF2-40B4-BE49-F238E27FC236}">
                <a16:creationId xmlns:a16="http://schemas.microsoft.com/office/drawing/2014/main" id="{E02D28AE-5590-4DF3-9668-FDE55B949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2693988"/>
            <a:ext cx="1308100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</p:spTree>
    <p:extLst>
      <p:ext uri="{BB962C8B-B14F-4D97-AF65-F5344CB8AC3E}">
        <p14:creationId xmlns:p14="http://schemas.microsoft.com/office/powerpoint/2010/main" val="3625049370"/>
      </p:ext>
    </p:extLst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somag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Csomag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4" ma:contentTypeDescription="Új dokumentum létrehozása." ma:contentTypeScope="" ma:versionID="c950a4701108582098e2040325d30cc7">
  <xsd:schema xmlns:xsd="http://www.w3.org/2001/XMLSchema" xmlns:xs="http://www.w3.org/2001/XMLSchema" xmlns:p="http://schemas.microsoft.com/office/2006/metadata/properties" xmlns:ns2="ddf34579-3e6f-42cd-ae5e-7304b4b45ece" targetNamespace="http://schemas.microsoft.com/office/2006/metadata/properties" ma:root="true" ma:fieldsID="6021864627cd915670f8964683a23a86" ns2:_="">
    <xsd:import namespace="ddf34579-3e6f-42cd-ae5e-7304b4b45e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f34579-3e6f-42cd-ae5e-7304b4b45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511515-E7DE-47CF-9D6A-794504B564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f34579-3e6f-42cd-ae5e-7304b4b45e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DDA340-5C50-4178-9BAF-4308B584DF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E82CDD-7543-4733-9F94-6F495BD2CC9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TotalTime>5451</TotalTime>
  <Words>6026</Words>
  <Application>Microsoft Office PowerPoint</Application>
  <PresentationFormat>Widescreen</PresentationFormat>
  <Paragraphs>889</Paragraphs>
  <Slides>87</Slides>
  <Notes>66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web1</vt:lpstr>
      <vt:lpstr>Ismerkedés a Bootstrap 5 osztályokkal</vt:lpstr>
      <vt:lpstr>Miről lesz szó?</vt:lpstr>
      <vt:lpstr>Demó és feladat állományok</vt:lpstr>
      <vt:lpstr>A rács</vt:lpstr>
      <vt:lpstr>A rács már beállításra került</vt:lpstr>
      <vt:lpstr>A Bootstrap beépített osztályainak használata</vt:lpstr>
      <vt:lpstr>Miről lesz szó?</vt:lpstr>
      <vt:lpstr>Folyékony médiaelemek beillesztése</vt:lpstr>
      <vt:lpstr>Folyékony képek (fluid images)</vt:lpstr>
      <vt:lpstr>Folyékony beágyazott elemek oldalaránya</vt:lpstr>
      <vt:lpstr>Feladat</vt:lpstr>
      <vt:lpstr>Elemek eltüntetése a képernyőről (képernyőolvasó programban továbbra is elérhető módon)</vt:lpstr>
      <vt:lpstr>Vizuális elrejtésre szolgáló osztályok</vt:lpstr>
      <vt:lpstr>Feladat</vt:lpstr>
      <vt:lpstr>Szövegformázások</vt:lpstr>
      <vt:lpstr>Szövegformázások</vt:lpstr>
      <vt:lpstr>Szövegigazítások</vt:lpstr>
      <vt:lpstr>Feladat</vt:lpstr>
      <vt:lpstr>Színek, háttérszínek (colors, background colors)</vt:lpstr>
      <vt:lpstr>Beépített szín elnevezések</vt:lpstr>
      <vt:lpstr>Szövegszín és háttérszín beállítások</vt:lpstr>
      <vt:lpstr>Figyelmeztetések (alerts)</vt:lpstr>
      <vt:lpstr>Feladat</vt:lpstr>
      <vt:lpstr>Szegélyek (borders)</vt:lpstr>
      <vt:lpstr>Bal és jobb értékekre való általános hivatkozás</vt:lpstr>
      <vt:lpstr>Szegélyek beállítása</vt:lpstr>
      <vt:lpstr>Szegély színek beállítása</vt:lpstr>
      <vt:lpstr>szegély méretek</vt:lpstr>
      <vt:lpstr>Szegély lekerekítése</vt:lpstr>
      <vt:lpstr>Szegély lekerekítése</vt:lpstr>
      <vt:lpstr>Szegély lekerekítése megadott mérettel</vt:lpstr>
      <vt:lpstr>Előképek szegélyezése</vt:lpstr>
      <vt:lpstr>Feladat (szegélyek)</vt:lpstr>
      <vt:lpstr>margó és belső margó (margin, padding)</vt:lpstr>
      <vt:lpstr>CSS Dobozmodell</vt:lpstr>
      <vt:lpstr>Margó és belső margó beállítása</vt:lpstr>
      <vt:lpstr>Margó és belső margó beállítása</vt:lpstr>
      <vt:lpstr>Feladat (Margó és belső margó)</vt:lpstr>
      <vt:lpstr>Táblázatok formázása</vt:lpstr>
      <vt:lpstr>Táblázatok formázása</vt:lpstr>
      <vt:lpstr>Táblázatok formázása</vt:lpstr>
      <vt:lpstr>Táblázatok formázása</vt:lpstr>
      <vt:lpstr>Táblázatok formázása</vt:lpstr>
      <vt:lpstr>Táblázatok (reszponzív)</vt:lpstr>
      <vt:lpstr>Táblázatok (reszponzív)</vt:lpstr>
      <vt:lpstr>Feladat</vt:lpstr>
      <vt:lpstr>Igazítások  (alignments)</vt:lpstr>
      <vt:lpstr>Kép igazítása</vt:lpstr>
      <vt:lpstr>Feladat</vt:lpstr>
      <vt:lpstr>megjelenítés módja (display)</vt:lpstr>
      <vt:lpstr>Elemek megjelenítési módja</vt:lpstr>
      <vt:lpstr>megjelenítés eszközcsoporttól függően</vt:lpstr>
      <vt:lpstr>Feladat</vt:lpstr>
      <vt:lpstr>Méretezés (szélesség és magasság) (width and height)</vt:lpstr>
      <vt:lpstr>Méret beállítása</vt:lpstr>
      <vt:lpstr>Méret beállítása</vt:lpstr>
      <vt:lpstr>lebegtetés, túlnyúlás kezelése (floating, clearfix)</vt:lpstr>
      <vt:lpstr>Lebegtetés (float)</vt:lpstr>
      <vt:lpstr>Lebegtetés eszközcsoporttól függően</vt:lpstr>
      <vt:lpstr>Lebegtetés eszközcsoporttól függően</vt:lpstr>
      <vt:lpstr>Túlnyúlás kezelése (clearfix)</vt:lpstr>
      <vt:lpstr>Feladat</vt:lpstr>
      <vt:lpstr>A Bootstrap komponensek használata</vt:lpstr>
      <vt:lpstr>Bootstrap komponensek</vt:lpstr>
      <vt:lpstr>Bootstrap komponensek</vt:lpstr>
      <vt:lpstr>Navigációs eszköztár (NAVBAR)</vt:lpstr>
      <vt:lpstr>Carousel komponens</vt:lpstr>
      <vt:lpstr>Carousel komponens</vt:lpstr>
      <vt:lpstr>Feladat</vt:lpstr>
      <vt:lpstr>Vizuális Sorrend (visual order) beállítása</vt:lpstr>
      <vt:lpstr>Vizuális sorrend</vt:lpstr>
      <vt:lpstr>Feladat</vt:lpstr>
      <vt:lpstr>A megjelenés testreszabása stíluslappal.  Alternatív stílusmegadás.</vt:lpstr>
      <vt:lpstr>Megjelenés testreszabása</vt:lpstr>
      <vt:lpstr>Megjelenés testreszabása</vt:lpstr>
      <vt:lpstr>Megjelenés testreszabása</vt:lpstr>
      <vt:lpstr>Megjelenés testreszabása</vt:lpstr>
      <vt:lpstr>Stílusváltásért felelős script beállítása</vt:lpstr>
      <vt:lpstr>Stílusváltásért felelős script beállítása</vt:lpstr>
      <vt:lpstr>A nyomtatási nézet testreszabása</vt:lpstr>
      <vt:lpstr>Nyomtatási nézet kialakítása</vt:lpstr>
      <vt:lpstr>Nyomtatási nézet kialakítása (magyarázat)</vt:lpstr>
      <vt:lpstr>Nyomtatási nézet kialakítása (magyarázat)</vt:lpstr>
      <vt:lpstr>Nyomtatási nézet kialakítása (magyarázat)</vt:lpstr>
      <vt:lpstr>Nyomtatási nézet kialakítása (magyarázat)</vt:lpstr>
      <vt:lpstr>FelADAT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Képek és tárolóelemek</dc:title>
  <dc:creator>Abonyi-Tóth Andor</dc:creator>
  <cp:lastModifiedBy>Abonyi-Tóth Andor</cp:lastModifiedBy>
  <cp:revision>2482</cp:revision>
  <dcterms:created xsi:type="dcterms:W3CDTF">2020-07-26T15:41:38Z</dcterms:created>
  <dcterms:modified xsi:type="dcterms:W3CDTF">2025-03-17T11:09:47Z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</Properties>
</file>